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18" r:id="rId4"/>
    <p:sldId id="323" r:id="rId5"/>
    <p:sldId id="321" r:id="rId6"/>
    <p:sldId id="258" r:id="rId7"/>
    <p:sldId id="305" r:id="rId8"/>
    <p:sldId id="306" r:id="rId9"/>
    <p:sldId id="315" r:id="rId10"/>
    <p:sldId id="261" r:id="rId11"/>
    <p:sldId id="317" r:id="rId12"/>
    <p:sldId id="310" r:id="rId13"/>
    <p:sldId id="312" r:id="rId14"/>
    <p:sldId id="285" r:id="rId15"/>
    <p:sldId id="286" r:id="rId16"/>
    <p:sldId id="319" r:id="rId17"/>
    <p:sldId id="324" r:id="rId18"/>
    <p:sldId id="322" r:id="rId19"/>
    <p:sldId id="287" r:id="rId20"/>
    <p:sldId id="307" r:id="rId21"/>
    <p:sldId id="308" r:id="rId22"/>
    <p:sldId id="314" r:id="rId23"/>
    <p:sldId id="290" r:id="rId24"/>
    <p:sldId id="316" r:id="rId25"/>
    <p:sldId id="311" r:id="rId26"/>
    <p:sldId id="313" r:id="rId27"/>
    <p:sldId id="292" r:id="rId28"/>
    <p:sldId id="293" r:id="rId29"/>
    <p:sldId id="304" r:id="rId30"/>
    <p:sldId id="309" r:id="rId31"/>
    <p:sldId id="320" r:id="rId32"/>
    <p:sldId id="326" r:id="rId33"/>
    <p:sldId id="325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7D09DF-B48D-4B02-932B-35F91863F97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108645-6E65-4451-BD4B-949620E96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4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CONTRIBUTIONS online real time on 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3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CONTRIBUTIONS online real time on 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5EF5-090B-46BA-B04D-C79C686C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5DC54-2426-4CBD-B123-C8E057C39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046A7-3851-4F22-8DB1-91F36FCE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7BF0B-2A1A-443A-8BC0-6E714A72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E0DC7-00A1-4682-94D7-F56A3B4D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A24E-BEFF-489B-9DF7-2EA72388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EBFFA-FAC9-475B-9361-3EA8C454D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CE339-F471-4E1F-9A4A-186C3A61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50C47-05ED-431C-9B2C-305E0855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681CF-E856-437C-9316-4CF37A20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870CE-CEAF-4BBC-8989-DD8013985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569A0-93F8-4AB5-A330-22C79417E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2312-F490-448A-9307-A383DC4B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2F7F5-E28A-463C-A854-D5242D0E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A7B8E-43D0-40A4-9C21-B94F213F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5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0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3C28-6AF7-4123-9715-BAD03124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F3F68-FB33-486A-80E8-4B751301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3FD0E-EA5D-4FA3-B5CD-A8C6AE5A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0259-E0FF-4EC7-ADDD-1092EAA8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6FCD4-43C5-491A-8191-54443EF0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AE8B-96BD-47BB-A721-EC04C252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30378-F034-489B-9510-EAAF2F997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808EE-27C5-4BC9-B613-3E72068D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B681-A129-432A-B4AD-9E211907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CC279-BD7B-4BD2-905E-FE56422B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97AA-678C-457B-82E6-A0277DBF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7982-2689-45CA-806F-E736FC360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C8491-61E1-408F-9200-B793A101D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067EC-A348-4311-B56E-827A2BCF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C9652-89E8-4012-A145-D27618C9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DF4B3-A570-41E6-9C4D-FD12B706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3305-DAD9-4883-8FB3-1EB5CD16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B7271-7213-491E-BD65-ECBA977F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7CCC7-4C4B-468D-AAE8-90DC05ADE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12E20-6DC0-4967-B40F-77C0EFAB0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6A76D-964A-4178-9851-28F9C997D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758FE-BB8C-48F3-B412-F1D54D93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2421F-DCE5-4B18-900C-5F5905C9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1B8B2-7BF1-4DDF-9804-8E0AFB12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5B69-CFC6-4499-8A2C-F837D63E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55776-D4F8-4831-B6A7-3A55A5CE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B164D-DC74-4BEC-87DC-0A08F3C8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830F4-98FE-4736-B5A1-4AA82B11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7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B6C4F-4054-407D-AA97-D2B01403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FD334-F052-4130-AC3F-64F7D4B4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22B75-B4FA-474C-9C57-D5FE8473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ECA1-8C64-4DC0-862C-E0BFEBE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D14E8-A6DD-40A1-98E8-7779D222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E12B9-260E-4659-88F7-7EB6BE273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CEA92-8CEC-494A-A894-B23ABF13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0FF50-744D-4590-9E7B-550ED4C0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E0E03-EBF8-482E-B756-C3964466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637F-DE46-4159-A946-637589E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443279-3DC9-4E30-8A83-CBBB59D78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65B05-B293-4F65-B468-D4B28ACC8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BB644-459C-4E0D-B0F9-6EEF1885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4186A-6550-4039-A4FA-F47701B4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D7B5A-8D96-47E0-83F7-96CFC46A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6ACC3-529B-4EBF-83E1-A0F8E5DC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C21E2-2B28-4FC8-BA86-39F57E0A1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66F1-1F4D-4D42-B6C3-1C90FBF0D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1F3D-6244-4867-99A1-130C13B8AA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FEAC3-D481-4021-99A4-524656D7F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4DB6-74B3-464B-90CC-4DB16AB7C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12D64-E0C8-4C06-A7C2-C1CBD881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ticalpractices.mt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ppcompliance@mt.gov" TargetMode="External"/><Relationship Id="rId4" Type="http://schemas.openxmlformats.org/officeDocument/2006/relationships/hyperlink" Target="mailto:cpphelp@mt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18804-89F3-469E-A033-EAA4A281A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Municipal (city) candidate C-7/C-7E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B994E-8B3D-4515-9E1C-3D9979FA2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August 2021</a:t>
            </a:r>
          </a:p>
        </p:txBody>
      </p:sp>
    </p:spTree>
    <p:extLst>
      <p:ext uri="{BB962C8B-B14F-4D97-AF65-F5344CB8AC3E}">
        <p14:creationId xmlns:p14="http://schemas.microsoft.com/office/powerpoint/2010/main" val="26711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B3719-814E-441C-93D6-94806169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Tips for filing a C-7!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02A8A-87A2-44EC-B005-5CBFA26A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date range on a C-7 should be limited to include only 2 business days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Create and file a new C-7 for each 48-hour period as needed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8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56B254-DBFE-47E0-AE02-F3B602B6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Tips for filing a C-7!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B4A7EE-9925-4C4F-A04F-F5B5AE8C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C-7 can include contributions received from more than one source</a:t>
            </a:r>
          </a:p>
          <a:p>
            <a:pPr lvl="1"/>
            <a:r>
              <a:rPr lang="en-US" sz="2000" i="1" u="sng" dirty="0">
                <a:solidFill>
                  <a:srgbClr val="000000"/>
                </a:solidFill>
              </a:rPr>
              <a:t>All</a:t>
            </a:r>
            <a:r>
              <a:rPr lang="en-US" sz="2000" dirty="0">
                <a:solidFill>
                  <a:srgbClr val="000000"/>
                </a:solidFill>
              </a:rPr>
              <a:t> contributions received of $100 or more within a 48-hour period can be included on one C-7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9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228593-92F4-4960-905F-CE6CAF93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Tips for filing a C-7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FAA559-6FF3-4A75-8C8E-65766935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Remember to include all required contributor information!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contributor’s name, address, occupation, and employer must be included on the C-7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Describe the specific goods or services contributed in-kind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2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CCFA7D-8603-4426-A267-79B5F74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the difference between a C-7 and a C-5?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A4197F-1B86-42B2-86F7-1806F5AC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Form C-7 is the “Notice of Pre-Election Contributions”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Only allows for reporting of contributions received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Cover only short, </a:t>
            </a:r>
            <a:r>
              <a:rPr lang="en-US" sz="2000">
                <a:solidFill>
                  <a:srgbClr val="000000"/>
                </a:solidFill>
              </a:rPr>
              <a:t>48-hour periods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Form C-5 is the candidate campaign finance report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Allows for reporting of both contributions received </a:t>
            </a:r>
            <a:r>
              <a:rPr lang="en-US" sz="2000" b="1" i="1" u="sng" dirty="0">
                <a:solidFill>
                  <a:srgbClr val="000000"/>
                </a:solidFill>
              </a:rPr>
              <a:t>and</a:t>
            </a:r>
            <a:r>
              <a:rPr lang="en-US" sz="2000" dirty="0">
                <a:solidFill>
                  <a:srgbClr val="000000"/>
                </a:solidFill>
              </a:rPr>
              <a:t> expenditures made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Covers entire reporting period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4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C2CC3-96CB-483D-A59A-2013FFC9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/>
              <a:t>REVIEW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C6C1C-4F9D-46A8-8CCC-465D5B154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Questions from participants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Content Placeholder 5" descr="A clock hanging on the wall&#10;&#10;Description generated with very high confidence">
            <a:extLst>
              <a:ext uri="{FF2B5EF4-FFF2-40B4-BE49-F238E27FC236}">
                <a16:creationId xmlns:a16="http://schemas.microsoft.com/office/drawing/2014/main" id="{D802C591-71B0-4254-A2B3-6711642B0F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907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772EF8-F51C-4F31-936F-6DA72DED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a C-7E?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22E453-587E-4F59-A833-843E2F3A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</a:rPr>
              <a:t>Candidates for elected office are required to disclose expenditures of $100 or more made “between the 15</a:t>
            </a:r>
            <a:r>
              <a:rPr lang="en-US" sz="2400" baseline="30000" dirty="0">
                <a:solidFill>
                  <a:srgbClr val="000000"/>
                </a:solidFill>
                <a:highlight>
                  <a:srgbClr val="FFFF00"/>
                </a:highlight>
              </a:rPr>
              <a:t>th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</a:rPr>
              <a:t> day of the month preceding an election in which the candidate participates and the day of the election” within 2 business days</a:t>
            </a:r>
            <a:r>
              <a:rPr lang="en-US" sz="2400" dirty="0">
                <a:solidFill>
                  <a:srgbClr val="000000"/>
                </a:solidFill>
              </a:rPr>
              <a:t>, 13-37-226(1)(d), Mont. Code Ann.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Form C-7E, the “Notice of Pre-Election Expenditures”, is the method candidates use to disclose these expenditures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0BBEA6-C302-4D51-B999-217EEBCF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Political Committees are required to file a C-7E for expenditures of $500 or more made between the 25th of the month preceding an election and election day, 13-37-226(2)(d), Mont. Code Ann.</a:t>
            </a:r>
          </a:p>
        </p:txBody>
      </p:sp>
    </p:spTree>
    <p:extLst>
      <p:ext uri="{BB962C8B-B14F-4D97-AF65-F5344CB8AC3E}">
        <p14:creationId xmlns:p14="http://schemas.microsoft.com/office/powerpoint/2010/main" val="172431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0667E6-E6E1-4DCD-AEF8-39358BAD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does a C-7E need to be filed?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BDD650-9A73-494A-B771-8460FE0A1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</a:rPr>
              <a:t>Form C-7E needs to be filed within 2 business days of making an expenditure of $100 or </a:t>
            </a:r>
            <a:r>
              <a:rPr lang="en-US" dirty="0">
                <a:solidFill>
                  <a:srgbClr val="000000"/>
                </a:solidFill>
              </a:rPr>
              <a:t>more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between the 15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day of the month preceding an election in which a candidate participates and the day of the election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8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208690-245C-467F-BED1-E9DA8CAC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does a C-7E need to be filed?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3A3284-C27E-46C9-A726-6C13F970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If your municipality </a:t>
            </a:r>
            <a:r>
              <a:rPr lang="en-US" sz="2400" b="1" i="1" u="sng" dirty="0">
                <a:solidFill>
                  <a:srgbClr val="000000"/>
                </a:solidFill>
                <a:highlight>
                  <a:srgbClr val="FFFF00"/>
                </a:highlight>
              </a:rPr>
              <a:t>IS</a:t>
            </a:r>
            <a:r>
              <a:rPr lang="en-US" sz="2400" i="1" u="sng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2400" u="sng" dirty="0">
                <a:solidFill>
                  <a:srgbClr val="000000"/>
                </a:solidFill>
                <a:highlight>
                  <a:srgbClr val="FFFF00"/>
                </a:highlight>
              </a:rPr>
              <a:t>conducting a primary election, you would be required to file form C-7E as necessary August 15-September 14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If your municipality is </a:t>
            </a:r>
            <a:r>
              <a:rPr lang="en-US" sz="2400" b="1" i="1" u="sng" dirty="0">
                <a:solidFill>
                  <a:srgbClr val="000000"/>
                </a:solidFill>
                <a:highlight>
                  <a:srgbClr val="FFFF00"/>
                </a:highlight>
              </a:rPr>
              <a:t>NOT</a:t>
            </a:r>
            <a:r>
              <a:rPr lang="en-US" sz="2400" u="sng" dirty="0">
                <a:solidFill>
                  <a:srgbClr val="000000"/>
                </a:solidFill>
                <a:highlight>
                  <a:srgbClr val="FFFF00"/>
                </a:highlight>
              </a:rPr>
              <a:t> conducting a primary election, you will not need to file form C-7E August 15-September 14</a:t>
            </a:r>
            <a:r>
              <a:rPr lang="en-US" sz="2400" dirty="0">
                <a:solidFill>
                  <a:srgbClr val="000000"/>
                </a:solidFill>
              </a:rPr>
              <a:t>. You may continue to disclose all expenditures via periodic C-5 reports</a:t>
            </a:r>
          </a:p>
          <a:p>
            <a:endParaRPr lang="en-US" sz="2400" u="sng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6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B33BDF-705D-4681-A9F8-B8B1BE4F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does form C-7E need to be filed?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8F40A-879C-4A5D-821C-9343E520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b="1" i="1" u="sng" dirty="0">
                <a:solidFill>
                  <a:srgbClr val="000000"/>
                </a:solidFill>
              </a:rPr>
              <a:t>ALL</a:t>
            </a:r>
            <a:r>
              <a:rPr lang="en-US" sz="2400" dirty="0">
                <a:solidFill>
                  <a:srgbClr val="000000"/>
                </a:solidFill>
              </a:rPr>
              <a:t> candidates will be required to file form C-7E as necessary for the general election period (October 15-November 1)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09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373676-0F93-4749-BBA2-1E03AE8D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do I file a C-7E?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DCC2B-6F64-46A9-8098-E353934D3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There are three steps to filing a C-7E: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Step 1: Log into the CERS system and select the ‘Add New C7E’ icon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Step 2: Enter relevant expenditure/s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Step 3: Use the ‘File’ tab to Certify and File the C-7E report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2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72920-4898-4AF8-B668-5690E545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a C-7?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F3BE2-F372-4D29-A4FB-4567D3449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</a:rPr>
              <a:t>Candidates for elected office are required to disclose contributions of $100 or more received “between the 15</a:t>
            </a:r>
            <a:r>
              <a:rPr lang="en-US" sz="2400" baseline="30000" dirty="0">
                <a:solidFill>
                  <a:srgbClr val="000000"/>
                </a:solidFill>
                <a:highlight>
                  <a:srgbClr val="FFFF00"/>
                </a:highlight>
              </a:rPr>
              <a:t>th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</a:rPr>
              <a:t> day of the month preceding an election in which the candidate participates and the day of the election” within 2 business days</a:t>
            </a:r>
            <a:r>
              <a:rPr lang="en-US" sz="2400" dirty="0">
                <a:solidFill>
                  <a:srgbClr val="000000"/>
                </a:solidFill>
              </a:rPr>
              <a:t>, 13-37-226(1)(c), Mont. Code Ann.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Form C-7, the “Notice of Pre-Election Contributions”, is the method candidates use to disclose these contributions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5220-A274-4B57-8EAC-0ECDCAC4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Political Committees are required to file a C-7 for contributions of $500 or more received between the 25th of the month preceding an election and election day, 13-37-226(2)(c), Mont. Code Ann.</a:t>
            </a:r>
          </a:p>
        </p:txBody>
      </p:sp>
    </p:spTree>
    <p:extLst>
      <p:ext uri="{BB962C8B-B14F-4D97-AF65-F5344CB8AC3E}">
        <p14:creationId xmlns:p14="http://schemas.microsoft.com/office/powerpoint/2010/main" val="864967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8B7606-65C5-43CD-B880-1BE875EA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1- ‘Add New C7E’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07572A-1F11-46BF-8906-57283E812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800100"/>
            <a:ext cx="5842000" cy="5600700"/>
          </a:xfr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AD65A0B2-EF17-4199-9DDA-85F749772649}"/>
              </a:ext>
            </a:extLst>
          </p:cNvPr>
          <p:cNvSpPr/>
          <p:nvPr/>
        </p:nvSpPr>
        <p:spPr>
          <a:xfrm>
            <a:off x="9263380" y="4813739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5C0CC4D-8A73-4D26-8B91-E3855F0C2033}"/>
              </a:ext>
            </a:extLst>
          </p:cNvPr>
          <p:cNvSpPr/>
          <p:nvPr/>
        </p:nvSpPr>
        <p:spPr>
          <a:xfrm>
            <a:off x="8158647" y="57921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7A9B611-44BA-4843-88F9-BE483D27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2- Enter Expenditure/s</a:t>
            </a:r>
          </a:p>
        </p:txBody>
      </p:sp>
      <p:pic>
        <p:nvPicPr>
          <p:cNvPr id="7" name="Content Placeholder 6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A9569992-29DA-4B27-9976-923054D4B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558800"/>
            <a:ext cx="6082110" cy="570230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C05A87-7D93-46BA-93AB-2D54FFB175D9}"/>
              </a:ext>
            </a:extLst>
          </p:cNvPr>
          <p:cNvCxnSpPr>
            <a:cxnSpLocks/>
          </p:cNvCxnSpPr>
          <p:nvPr/>
        </p:nvCxnSpPr>
        <p:spPr>
          <a:xfrm>
            <a:off x="6082111" y="3683439"/>
            <a:ext cx="902889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16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1D2F9B-A86F-4770-81A2-E2473BFF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3- Certify and File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F59088-2B37-4D51-95EA-A665B6855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30" y="668740"/>
            <a:ext cx="6082110" cy="5254387"/>
          </a:xfr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10FD208-4C00-4778-9604-C8E4475A322C}"/>
              </a:ext>
            </a:extLst>
          </p:cNvPr>
          <p:cNvSpPr/>
          <p:nvPr/>
        </p:nvSpPr>
        <p:spPr>
          <a:xfrm>
            <a:off x="6073103" y="4805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76FF2C24-E61B-4016-B569-AC0352E90A72}"/>
              </a:ext>
            </a:extLst>
          </p:cNvPr>
          <p:cNvSpPr/>
          <p:nvPr/>
        </p:nvSpPr>
        <p:spPr>
          <a:xfrm>
            <a:off x="7098870" y="5210852"/>
            <a:ext cx="484632" cy="9784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A3FFED3-5C92-4EB8-8C4E-B61CEA3EC2B5}"/>
              </a:ext>
            </a:extLst>
          </p:cNvPr>
          <p:cNvCxnSpPr/>
          <p:nvPr/>
        </p:nvCxnSpPr>
        <p:spPr>
          <a:xfrm>
            <a:off x="6073103" y="3715473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87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BD8489-87FE-49C7-AD42-6993EE8D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Tips for filing a C-7E!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FEC1F-35D3-4AF8-B80A-93E7079F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date range on a C-7E should be limited to include only 2 business days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Create and file a new C-7E for each 48-hour period as needed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6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5CB754-1D9D-44EB-8AB2-54B13173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Tips for filing a C-7E!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897B44-6B04-4170-A107-A29CA62E2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C-7E can include more than one expenditure made! </a:t>
            </a:r>
          </a:p>
          <a:p>
            <a:pPr lvl="1"/>
            <a:r>
              <a:rPr lang="en-US" sz="2000" i="1" u="sng" dirty="0">
                <a:solidFill>
                  <a:srgbClr val="000000"/>
                </a:solidFill>
              </a:rPr>
              <a:t>All</a:t>
            </a:r>
            <a:r>
              <a:rPr lang="en-US" sz="2000" dirty="0">
                <a:solidFill>
                  <a:srgbClr val="000000"/>
                </a:solidFill>
              </a:rPr>
              <a:t> expenditures made of $100 or more within a 48-hour period can be included on one C-7E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9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40D747-2F87-4A95-80AD-674AEB7F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Tips for filing a C-7E!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AF123C-8B85-4115-93DD-62BCA6A99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Remember to describe expenditures with all required detail on a C-7E!</a:t>
            </a:r>
          </a:p>
          <a:p>
            <a:pPr lvl="1"/>
            <a:r>
              <a:rPr lang="en-US" sz="2000" dirty="0"/>
              <a:t>Expenditures “</a:t>
            </a:r>
            <a:r>
              <a:rPr lang="en-US" sz="2000" b="0" i="0" dirty="0">
                <a:effectLst/>
              </a:rPr>
              <a:t>made to a consultant, advertising agency, polling firm, or other person that performs services for or on behalf of a candidate” must be “itemized and described in sufficient detail to disclose the specific services performed”, 13-37-229(2)(b), Mont. Code Ann.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0820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A0FF0B-CBB5-4ED0-A2DD-FE146774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the difference between a C-7E and a C-5?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C0C68-382A-49AF-87BD-D71A60D5B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Form C-7E is the “Notice of Pre-Election Expenditures”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Only allows for reporting of expenditures made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Cover only short, 48-hour periods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Form C-5 is the candidate campaign finance report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Allows for reporting of both contributions received </a:t>
            </a:r>
            <a:r>
              <a:rPr lang="en-US" sz="2000" b="1" i="1" u="sng" dirty="0">
                <a:solidFill>
                  <a:srgbClr val="000000"/>
                </a:solidFill>
              </a:rPr>
              <a:t>and</a:t>
            </a:r>
            <a:r>
              <a:rPr lang="en-US" sz="2000" dirty="0">
                <a:solidFill>
                  <a:srgbClr val="000000"/>
                </a:solidFill>
              </a:rPr>
              <a:t> expenditures made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Covers entire reporting period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29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C2CC3-96CB-483D-A59A-2013FFC9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/>
              <a:t>REVIEW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C6C1C-4F9D-46A8-8CCC-465D5B154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Questions from participants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Content Placeholder 5" descr="A clock hanging on the wall&#10;&#10;Description generated with very high confidence">
            <a:extLst>
              <a:ext uri="{FF2B5EF4-FFF2-40B4-BE49-F238E27FC236}">
                <a16:creationId xmlns:a16="http://schemas.microsoft.com/office/drawing/2014/main" id="{D802C591-71B0-4254-A2B3-6711642B0F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84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AC0E23-0B4B-4A0D-8FA1-30091242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2021 municipal (city) primary 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70C51D-BE09-44CF-B48C-35FDEB02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August 15</a:t>
            </a:r>
            <a:r>
              <a:rPr lang="en-US" sz="2400" dirty="0">
                <a:solidFill>
                  <a:srgbClr val="000000"/>
                </a:solidFill>
              </a:rPr>
              <a:t>: primary election C-7 and C-7E periods begin</a:t>
            </a:r>
          </a:p>
          <a:p>
            <a:pPr lvl="1"/>
            <a:r>
              <a:rPr lang="en-US" sz="2000" dirty="0"/>
              <a:t>File form C-7 within 2 business days if a $100 contribution from a single source is received between August 15 and primary election day</a:t>
            </a:r>
          </a:p>
          <a:p>
            <a:pPr lvl="1"/>
            <a:r>
              <a:rPr lang="en-US" sz="2000" dirty="0"/>
              <a:t>File form C-7E within 2 business days if an expenditure of $100 or more is made between August 15 and primary election day </a:t>
            </a:r>
          </a:p>
          <a:p>
            <a:pPr lvl="1"/>
            <a:r>
              <a:rPr lang="en-US" sz="2000" u="sng" dirty="0">
                <a:solidFill>
                  <a:srgbClr val="000000"/>
                </a:solidFill>
                <a:highlight>
                  <a:srgbClr val="FFFF00"/>
                </a:highlight>
              </a:rPr>
              <a:t>Applicable only to candidates whose municipality is conducting a primary election</a:t>
            </a:r>
            <a:endParaRPr lang="en-US" sz="2400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6469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E87D7B-BEEE-4AE7-9370-4CFF0C3F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Changes coming to C-7/C-7E period that will apply to the municipal (city) general election!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6EC192-34A0-43C5-949B-0E7DB286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Senate Bill 224, passed by the 2021 Montana Legislature and signed into law, will change the C-7/C-7E requirements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Amount triggering a C-7/C-7E will be raised to </a:t>
            </a:r>
            <a:r>
              <a:rPr lang="en-US" sz="2000" u="sng" dirty="0">
                <a:solidFill>
                  <a:srgbClr val="000000"/>
                </a:solidFill>
              </a:rPr>
              <a:t>$125</a:t>
            </a:r>
            <a:r>
              <a:rPr lang="en-US" sz="2000" dirty="0">
                <a:solidFill>
                  <a:srgbClr val="000000"/>
                </a:solidFill>
              </a:rPr>
              <a:t> (from current $100)*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C-7/C-7E filing period will be changed to end on the day </a:t>
            </a:r>
            <a:r>
              <a:rPr lang="en-US" sz="2000" u="sng" dirty="0">
                <a:solidFill>
                  <a:srgbClr val="000000"/>
                </a:solidFill>
              </a:rPr>
              <a:t>before</a:t>
            </a:r>
            <a:r>
              <a:rPr lang="en-US" sz="2000" dirty="0">
                <a:solidFill>
                  <a:srgbClr val="000000"/>
                </a:solidFill>
              </a:rPr>
              <a:t> an election (currently runs through election day)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Neither bookkeeping expenses paid for campaign reporting/compliance or payroll expenses will need to be included on a C-7/C-7E. </a:t>
            </a:r>
            <a:r>
              <a:rPr lang="en-US" sz="2000" i="1" u="sng" dirty="0">
                <a:solidFill>
                  <a:srgbClr val="000000"/>
                </a:solidFill>
              </a:rPr>
              <a:t>These expenses will still need to be disclosed on the relevant C-5 report!</a:t>
            </a:r>
          </a:p>
          <a:p>
            <a:pPr marL="457200" lvl="1" indent="0">
              <a:buNone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ACD8C0-09E0-40F7-845D-469278EC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*Amount changed to $250 for candidates for Statewide office</a:t>
            </a:r>
          </a:p>
        </p:txBody>
      </p:sp>
    </p:spTree>
    <p:extLst>
      <p:ext uri="{BB962C8B-B14F-4D97-AF65-F5344CB8AC3E}">
        <p14:creationId xmlns:p14="http://schemas.microsoft.com/office/powerpoint/2010/main" val="66670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3DE90A-BF07-4819-B9FB-2C01155E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does a C-7 need to be filed?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FB514E-1035-425E-87DF-43846408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</a:rPr>
              <a:t>Form C-7 needs to be filed within 2 business days of receiving a contribution of $100 or more from a single source </a:t>
            </a:r>
            <a:r>
              <a:rPr lang="en-US" dirty="0">
                <a:solidFill>
                  <a:srgbClr val="000000"/>
                </a:solidFill>
              </a:rPr>
              <a:t>between the 15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day of the month preceding an election in which a candidate participates and the day of the election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7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3BE10F-3248-4ABE-87BF-44339454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Changes coming to C-7/C-7E period that will apply to the municipal (city) general election!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57C7B-1F7C-41A0-804A-C4960F05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SB 224 takes effect on October 1, 2021. Will apply to the municipal (city) November general election</a:t>
            </a:r>
          </a:p>
          <a:p>
            <a:r>
              <a:rPr lang="en-US" sz="3200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SB 224 does not apply to the September primary!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51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0714BD-6556-487F-9F5F-614D21E1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2021 municipal (city) general 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114EDC-2BC3-42F6-8D88-0A323FD0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October 15</a:t>
            </a:r>
            <a:r>
              <a:rPr lang="en-US" sz="2400" dirty="0">
                <a:solidFill>
                  <a:srgbClr val="000000"/>
                </a:solidFill>
              </a:rPr>
              <a:t>: general election C-7 and C-7E period begins</a:t>
            </a:r>
          </a:p>
          <a:p>
            <a:pPr lvl="1"/>
            <a:r>
              <a:rPr lang="en-US" sz="2000" dirty="0"/>
              <a:t>File form C-7 within 2 business days if a contribution of $125 or more is received from a single source is received between October 15 and November 1</a:t>
            </a:r>
          </a:p>
          <a:p>
            <a:pPr lvl="1"/>
            <a:r>
              <a:rPr lang="en-US" sz="2000" dirty="0"/>
              <a:t>File form C-7E within 2 business days if an expenditure of $125 or more is made between October 15 and November 1</a:t>
            </a:r>
          </a:p>
          <a:p>
            <a:pPr lvl="1"/>
            <a:r>
              <a:rPr lang="en-US" sz="2000" u="sng" dirty="0">
                <a:solidFill>
                  <a:srgbClr val="000000"/>
                </a:solidFill>
                <a:highlight>
                  <a:srgbClr val="FFFF00"/>
                </a:highlight>
              </a:rPr>
              <a:t>Applicable to all candidates!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F6D93EF-C6D8-4F67-AC23-BFF5E0CD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Reminder!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C5F2D7-6CFA-4055-98E4-727CB7FC5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Periodic C-5 campaign finance report due on or before August 20, 2021!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Report needs to disclose all contributions received and expenditures made between July 16, 2021 and August 14, 2021</a:t>
            </a:r>
          </a:p>
        </p:txBody>
      </p:sp>
    </p:spTree>
    <p:extLst>
      <p:ext uri="{BB962C8B-B14F-4D97-AF65-F5344CB8AC3E}">
        <p14:creationId xmlns:p14="http://schemas.microsoft.com/office/powerpoint/2010/main" val="1188151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E3ED75-59FC-4F36-A620-357915DF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 Contact Us!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C67C18-093B-4886-8C6F-94DB763A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hlinkClick r:id="rId3"/>
              </a:rPr>
              <a:t>https://politicalpractices.mt.gov/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Email: </a:t>
            </a:r>
            <a:r>
              <a:rPr lang="en-US" sz="2400" dirty="0">
                <a:solidFill>
                  <a:srgbClr val="000000"/>
                </a:solidFill>
                <a:hlinkClick r:id="rId4"/>
              </a:rPr>
              <a:t>cpphelp@mt.gov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dirty="0">
                <a:solidFill>
                  <a:srgbClr val="000000"/>
                </a:solidFill>
                <a:hlinkClick r:id="rId5"/>
              </a:rPr>
              <a:t>cppcompliance@mt.gov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Phone: (406) 444-2942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Facebook/Twitter: @MontanaCOPP</a:t>
            </a:r>
          </a:p>
        </p:txBody>
      </p:sp>
    </p:spTree>
    <p:extLst>
      <p:ext uri="{BB962C8B-B14F-4D97-AF65-F5344CB8AC3E}">
        <p14:creationId xmlns:p14="http://schemas.microsoft.com/office/powerpoint/2010/main" val="130936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175069D-9427-4123-8E78-6C0ABF38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does a C-7 need to be filed?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883DC9-0AF0-4DD6-B143-6C08F02E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If your municipality </a:t>
            </a:r>
            <a:r>
              <a:rPr lang="en-US" sz="2400" b="1" i="1" u="sng" dirty="0">
                <a:solidFill>
                  <a:srgbClr val="000000"/>
                </a:solidFill>
                <a:highlight>
                  <a:srgbClr val="FFFF00"/>
                </a:highlight>
              </a:rPr>
              <a:t>IS</a:t>
            </a:r>
            <a:r>
              <a:rPr lang="en-US" sz="2400" i="1" u="sng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2400" u="sng" dirty="0">
                <a:solidFill>
                  <a:srgbClr val="000000"/>
                </a:solidFill>
                <a:highlight>
                  <a:srgbClr val="FFFF00"/>
                </a:highlight>
              </a:rPr>
              <a:t>conducting a primary election, you would be required to file form C-7 as necessary August 15-September 14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If your municipality is </a:t>
            </a:r>
            <a:r>
              <a:rPr lang="en-US" sz="2400" b="1" i="1" u="sng" dirty="0">
                <a:solidFill>
                  <a:srgbClr val="000000"/>
                </a:solidFill>
                <a:highlight>
                  <a:srgbClr val="FFFF00"/>
                </a:highlight>
              </a:rPr>
              <a:t>NOT</a:t>
            </a:r>
            <a:r>
              <a:rPr lang="en-US" sz="2400" u="sng" dirty="0">
                <a:solidFill>
                  <a:srgbClr val="000000"/>
                </a:solidFill>
                <a:highlight>
                  <a:srgbClr val="FFFF00"/>
                </a:highlight>
              </a:rPr>
              <a:t> conducting a primary election, you will not need to file form C-7 August 15-September 14</a:t>
            </a:r>
            <a:r>
              <a:rPr lang="en-US" sz="2400" dirty="0">
                <a:solidFill>
                  <a:srgbClr val="000000"/>
                </a:solidFill>
              </a:rPr>
              <a:t>. You may continue to disclose all contributions received via periodic C-5 reports</a:t>
            </a:r>
          </a:p>
          <a:p>
            <a:endParaRPr lang="en-US" sz="2400" u="sng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2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E17171-6363-43D6-AC74-1942121D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does form C-7 need to be filed?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C7526F-5E33-4B8A-B360-C3BB4A48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b="1" i="1" u="sng" dirty="0">
                <a:solidFill>
                  <a:srgbClr val="000000"/>
                </a:solidFill>
              </a:rPr>
              <a:t>ALL</a:t>
            </a:r>
            <a:r>
              <a:rPr lang="en-US" sz="2400" dirty="0">
                <a:solidFill>
                  <a:srgbClr val="000000"/>
                </a:solidFill>
              </a:rPr>
              <a:t> candidates will be required to file form C-7 as necessary for the general election period (October 15-November 1)</a:t>
            </a:r>
          </a:p>
        </p:txBody>
      </p:sp>
    </p:spTree>
    <p:extLst>
      <p:ext uri="{BB962C8B-B14F-4D97-AF65-F5344CB8AC3E}">
        <p14:creationId xmlns:p14="http://schemas.microsoft.com/office/powerpoint/2010/main" val="379433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3C38C-D779-4FB2-9A8A-A082751E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do I file a C-7?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9232-80DE-4D02-8BF4-44138125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There are three steps to filing a C-7: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Step 1: Log into the CERS system and select the ‘Add New C7’ icon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Step 2: Enter relevant contribution/s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Step 3: Use the ‘File’ tab to Certify and File the C-7 report</a:t>
            </a:r>
          </a:p>
        </p:txBody>
      </p:sp>
    </p:spTree>
    <p:extLst>
      <p:ext uri="{BB962C8B-B14F-4D97-AF65-F5344CB8AC3E}">
        <p14:creationId xmlns:p14="http://schemas.microsoft.com/office/powerpoint/2010/main" val="185235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5AD9EF-194B-416A-82F8-9E0EA38E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1- ‘Add New C7’</a:t>
            </a:r>
          </a:p>
        </p:txBody>
      </p:sp>
      <p:pic>
        <p:nvPicPr>
          <p:cNvPr id="7" name="Content Placeholder 6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812FB4C3-3629-4780-A2AA-CDC6B2450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2" y="489397"/>
            <a:ext cx="6272010" cy="5705341"/>
          </a:xfr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00C4DA6-B4E1-4E30-976A-A36572946F73}"/>
              </a:ext>
            </a:extLst>
          </p:cNvPr>
          <p:cNvSpPr/>
          <p:nvPr/>
        </p:nvSpPr>
        <p:spPr>
          <a:xfrm>
            <a:off x="8787415" y="4324535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3C25FEF-CA18-4F48-82B7-5CCC144DCC3C}"/>
              </a:ext>
            </a:extLst>
          </p:cNvPr>
          <p:cNvSpPr/>
          <p:nvPr/>
        </p:nvSpPr>
        <p:spPr>
          <a:xfrm>
            <a:off x="7669443" y="52908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2D352-90F3-4EC4-A5B1-4BB1782C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2- Enter Contribution/s</a:t>
            </a:r>
          </a:p>
        </p:txBody>
      </p:sp>
      <p:pic>
        <p:nvPicPr>
          <p:cNvPr id="5" name="Content Placeholder 4" descr="Graphical user interface, text, email, website&#10;&#10;Description automatically generated">
            <a:extLst>
              <a:ext uri="{FF2B5EF4-FFF2-40B4-BE49-F238E27FC236}">
                <a16:creationId xmlns:a16="http://schemas.microsoft.com/office/drawing/2014/main" id="{A42964F5-DCF3-432B-A094-A07C31E29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837127"/>
            <a:ext cx="6082110" cy="5228821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0F4B6F-96EA-4137-B26E-C1D328D6D0D2}"/>
              </a:ext>
            </a:extLst>
          </p:cNvPr>
          <p:cNvCxnSpPr>
            <a:cxnSpLocks/>
          </p:cNvCxnSpPr>
          <p:nvPr/>
        </p:nvCxnSpPr>
        <p:spPr>
          <a:xfrm>
            <a:off x="6082111" y="3899339"/>
            <a:ext cx="902889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3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093EC3-FFE2-4846-842D-B668CE6E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3- Certify and File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0923CB1-6E2F-4C78-BFF2-4A7251EA3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57" y="822439"/>
            <a:ext cx="5977720" cy="5390865"/>
          </a:xfr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0B31490-C15B-4281-8E21-DFA94C3F2321}"/>
              </a:ext>
            </a:extLst>
          </p:cNvPr>
          <p:cNvSpPr/>
          <p:nvPr/>
        </p:nvSpPr>
        <p:spPr>
          <a:xfrm>
            <a:off x="5822092" y="5334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4AA9F42-D716-490D-9A6A-E4C7D12A0BED}"/>
              </a:ext>
            </a:extLst>
          </p:cNvPr>
          <p:cNvSpPr/>
          <p:nvPr/>
        </p:nvSpPr>
        <p:spPr>
          <a:xfrm>
            <a:off x="6913035" y="5724100"/>
            <a:ext cx="484632" cy="9784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C4884419-CFD0-4213-A9C1-CEAE13C9BE9A}"/>
              </a:ext>
            </a:extLst>
          </p:cNvPr>
          <p:cNvCxnSpPr/>
          <p:nvPr/>
        </p:nvCxnSpPr>
        <p:spPr>
          <a:xfrm>
            <a:off x="5886100" y="4232104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5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1465</Words>
  <Application>Microsoft Office PowerPoint</Application>
  <PresentationFormat>Widescreen</PresentationFormat>
  <Paragraphs>109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Municipal (city) candidate C-7/C-7E training</vt:lpstr>
      <vt:lpstr>What is a C-7? </vt:lpstr>
      <vt:lpstr>When does a C-7 need to be filed?</vt:lpstr>
      <vt:lpstr>When does a C-7 need to be filed? </vt:lpstr>
      <vt:lpstr>When does form C-7 need to be filed?</vt:lpstr>
      <vt:lpstr>How do I file a C-7?</vt:lpstr>
      <vt:lpstr>Step 1- ‘Add New C7’</vt:lpstr>
      <vt:lpstr>Step 2- Enter Contribution/s</vt:lpstr>
      <vt:lpstr>Step 3- Certify and File</vt:lpstr>
      <vt:lpstr>Tips for filing a C-7!</vt:lpstr>
      <vt:lpstr>Tips for filing a C-7!</vt:lpstr>
      <vt:lpstr>Tips for filing a C-7</vt:lpstr>
      <vt:lpstr>What is the difference between a C-7 and a C-5?</vt:lpstr>
      <vt:lpstr>REVIEW</vt:lpstr>
      <vt:lpstr>What is a C-7E?</vt:lpstr>
      <vt:lpstr>When does a C-7E need to be filed?</vt:lpstr>
      <vt:lpstr>When does a C-7E need to be filed?</vt:lpstr>
      <vt:lpstr>When does form C-7E need to be filed?</vt:lpstr>
      <vt:lpstr>How do I file a C-7E?</vt:lpstr>
      <vt:lpstr>Step 1- ‘Add New C7E’</vt:lpstr>
      <vt:lpstr>Step 2- Enter Expenditure/s</vt:lpstr>
      <vt:lpstr>Step 3- Certify and File</vt:lpstr>
      <vt:lpstr>Tips for filing a C-7E!</vt:lpstr>
      <vt:lpstr>Tips for filing a C-7E!</vt:lpstr>
      <vt:lpstr>Tips for filing a C-7E!</vt:lpstr>
      <vt:lpstr>What is the difference between a C-7E and a C-5?</vt:lpstr>
      <vt:lpstr>REVIEW</vt:lpstr>
      <vt:lpstr>2021 municipal (city) primary election</vt:lpstr>
      <vt:lpstr>Changes coming to C-7/C-7E period that will apply to the municipal (city) general election!</vt:lpstr>
      <vt:lpstr>Changes coming to C-7/C-7E period that will apply to the municipal (city) general election!</vt:lpstr>
      <vt:lpstr>2021 municipal (city) general election</vt:lpstr>
      <vt:lpstr>Reminder!</vt:lpstr>
      <vt:lpstr>Questions? 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Municipal (City) candidate C-7/C-7E report training</dc:title>
  <dc:creator>Cook, Scott</dc:creator>
  <cp:lastModifiedBy>Cook, Scott</cp:lastModifiedBy>
  <cp:revision>42</cp:revision>
  <dcterms:created xsi:type="dcterms:W3CDTF">2021-07-26T15:18:20Z</dcterms:created>
  <dcterms:modified xsi:type="dcterms:W3CDTF">2021-08-10T19:25:39Z</dcterms:modified>
</cp:coreProperties>
</file>