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4"/>
  </p:sldMasterIdLst>
  <p:notesMasterIdLst>
    <p:notesMasterId r:id="rId70"/>
  </p:notesMasterIdLst>
  <p:handoutMasterIdLst>
    <p:handoutMasterId r:id="rId71"/>
  </p:handoutMasterIdLst>
  <p:sldIdLst>
    <p:sldId id="256" r:id="rId5"/>
    <p:sldId id="416" r:id="rId6"/>
    <p:sldId id="286" r:id="rId7"/>
    <p:sldId id="403" r:id="rId8"/>
    <p:sldId id="419" r:id="rId9"/>
    <p:sldId id="425" r:id="rId10"/>
    <p:sldId id="261" r:id="rId11"/>
    <p:sldId id="405" r:id="rId12"/>
    <p:sldId id="300" r:id="rId13"/>
    <p:sldId id="303" r:id="rId14"/>
    <p:sldId id="394" r:id="rId15"/>
    <p:sldId id="343" r:id="rId16"/>
    <p:sldId id="387" r:id="rId17"/>
    <p:sldId id="432" r:id="rId18"/>
    <p:sldId id="406" r:id="rId19"/>
    <p:sldId id="281" r:id="rId20"/>
    <p:sldId id="401" r:id="rId21"/>
    <p:sldId id="384" r:id="rId22"/>
    <p:sldId id="410" r:id="rId23"/>
    <p:sldId id="428" r:id="rId24"/>
    <p:sldId id="349" r:id="rId25"/>
    <p:sldId id="344" r:id="rId26"/>
    <p:sldId id="345" r:id="rId27"/>
    <p:sldId id="393" r:id="rId28"/>
    <p:sldId id="350" r:id="rId29"/>
    <p:sldId id="347" r:id="rId30"/>
    <p:sldId id="348" r:id="rId31"/>
    <p:sldId id="351" r:id="rId32"/>
    <p:sldId id="352" r:id="rId33"/>
    <p:sldId id="431" r:id="rId34"/>
    <p:sldId id="353" r:id="rId35"/>
    <p:sldId id="354" r:id="rId36"/>
    <p:sldId id="409" r:id="rId37"/>
    <p:sldId id="355" r:id="rId38"/>
    <p:sldId id="360" r:id="rId39"/>
    <p:sldId id="356" r:id="rId40"/>
    <p:sldId id="358" r:id="rId41"/>
    <p:sldId id="357" r:id="rId42"/>
    <p:sldId id="361" r:id="rId43"/>
    <p:sldId id="362" r:id="rId44"/>
    <p:sldId id="285" r:id="rId45"/>
    <p:sldId id="411" r:id="rId46"/>
    <p:sldId id="367" r:id="rId47"/>
    <p:sldId id="368" r:id="rId48"/>
    <p:sldId id="365" r:id="rId49"/>
    <p:sldId id="366" r:id="rId50"/>
    <p:sldId id="388" r:id="rId51"/>
    <p:sldId id="417" r:id="rId52"/>
    <p:sldId id="291" r:id="rId53"/>
    <p:sldId id="310" r:id="rId54"/>
    <p:sldId id="312" r:id="rId55"/>
    <p:sldId id="370" r:id="rId56"/>
    <p:sldId id="372" r:id="rId57"/>
    <p:sldId id="375" r:id="rId58"/>
    <p:sldId id="371" r:id="rId59"/>
    <p:sldId id="374" r:id="rId60"/>
    <p:sldId id="376" r:id="rId61"/>
    <p:sldId id="373" r:id="rId62"/>
    <p:sldId id="413" r:id="rId63"/>
    <p:sldId id="414" r:id="rId64"/>
    <p:sldId id="380" r:id="rId65"/>
    <p:sldId id="415" r:id="rId66"/>
    <p:sldId id="293" r:id="rId67"/>
    <p:sldId id="294" r:id="rId68"/>
    <p:sldId id="382" r:id="rId6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655D65-8359-496C-9B44-0F7995B92B24}">
          <p14:sldIdLst>
            <p14:sldId id="256"/>
            <p14:sldId id="416"/>
            <p14:sldId id="286"/>
            <p14:sldId id="403"/>
            <p14:sldId id="419"/>
            <p14:sldId id="425"/>
            <p14:sldId id="261"/>
            <p14:sldId id="405"/>
            <p14:sldId id="300"/>
            <p14:sldId id="303"/>
            <p14:sldId id="394"/>
            <p14:sldId id="343"/>
            <p14:sldId id="387"/>
            <p14:sldId id="432"/>
            <p14:sldId id="406"/>
            <p14:sldId id="281"/>
            <p14:sldId id="401"/>
            <p14:sldId id="384"/>
            <p14:sldId id="410"/>
            <p14:sldId id="428"/>
            <p14:sldId id="349"/>
            <p14:sldId id="344"/>
            <p14:sldId id="345"/>
            <p14:sldId id="393"/>
            <p14:sldId id="350"/>
            <p14:sldId id="347"/>
            <p14:sldId id="348"/>
            <p14:sldId id="351"/>
            <p14:sldId id="352"/>
            <p14:sldId id="431"/>
            <p14:sldId id="353"/>
            <p14:sldId id="354"/>
            <p14:sldId id="409"/>
            <p14:sldId id="355"/>
            <p14:sldId id="360"/>
            <p14:sldId id="356"/>
            <p14:sldId id="358"/>
            <p14:sldId id="357"/>
            <p14:sldId id="361"/>
            <p14:sldId id="362"/>
            <p14:sldId id="285"/>
            <p14:sldId id="411"/>
            <p14:sldId id="367"/>
            <p14:sldId id="368"/>
            <p14:sldId id="365"/>
            <p14:sldId id="366"/>
            <p14:sldId id="388"/>
            <p14:sldId id="417"/>
            <p14:sldId id="291"/>
            <p14:sldId id="310"/>
            <p14:sldId id="312"/>
            <p14:sldId id="370"/>
            <p14:sldId id="372"/>
            <p14:sldId id="375"/>
            <p14:sldId id="371"/>
            <p14:sldId id="374"/>
            <p14:sldId id="376"/>
            <p14:sldId id="373"/>
            <p14:sldId id="413"/>
            <p14:sldId id="414"/>
            <p14:sldId id="380"/>
            <p14:sldId id="415"/>
            <p14:sldId id="293"/>
            <p14:sldId id="294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00099"/>
    <a:srgbClr val="006600"/>
    <a:srgbClr val="FF6600"/>
    <a:srgbClr val="FF9900"/>
    <a:srgbClr val="FFFF99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A23F2-3804-47B0-AA82-655272636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74461-963F-4654-9F89-22FF54F347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5C4C234-E665-43DF-BC0C-383F83E11F3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7BC3D-D2D4-4B65-BE1D-1CFB0B704F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FBF98-C51C-4378-90A9-5B82037D16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424F05B-F107-4B85-BD1C-B8C89026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2T18:30:50.870"/>
    </inkml:context>
    <inkml:brush xml:id="br0">
      <inkml:brushProperty name="width" value="0.05" units="cm"/>
      <inkml:brushProperty name="height" value="0.05" units="cm"/>
      <inkml:brushProperty name="color" value="#EAEF25"/>
      <inkml:brushProperty name="ignorePressure" value="1"/>
    </inkml:brush>
  </inkml:definitions>
  <inkml:trace contextRef="#ctx0" brushRef="#br0">0 0,'0'4,"0"6,0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2T18:32:05.3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DFEE6A2-3B51-493D-8FA5-924C03C0072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D230866-06D3-477B-BBFD-650B0461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Follow reporting calendar; amend and save as you go, do not ‘FILE’ until end of reporting 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0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6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2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7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99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0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4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8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01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3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4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1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0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9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9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CONTRIBUTIONS online real time on 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4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2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66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3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4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6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7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describing a paid social media expenditure, you may use date range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74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 paid social media ads, boosts, promotions, sponsored, etc. as any other expenditure – Detail and describe expenditure in the ‘Purpose’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0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 paid social media ads, boosts, promotions, sponsored, etc. as any other expenditure – Detail and describe expenditure in the ‘Purpose’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2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Petty cash is allowed; recommended to avoid petty cash, use debit card, etc.  Track all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7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47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19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4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19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21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CONTRIBUTIONS online real time on 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58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have changes in your candidacy,  from a new email to new treasurer, you must update your statement of candidacy file an amended C1/C1A – Local candidates (C1A) if you filed as a ‘B’ box candidate and you received or spent more than $500, you must amend your C1A to ‘C’ box status and file campaign finance reports per reporting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35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41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55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3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Campaign finance limits apply to each election; local elections Independent – no aggregate, just per election;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report, 2 accounts.  Deposit general contributions in separate account, report contribution as primary or general in your finance report.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0866-06D3-477B-BBFD-650B04617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30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9D14-A33B-1246-78C6-A47DF18C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0BF5-6810-7709-19B3-0BA47DA53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4F71-D523-4653-BF29-50746F7D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C5E2-490C-4909-8632-D4745136A64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5E1D-0C27-57EA-61F1-791F7604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CCE6-102D-85AF-A943-1F1E85E4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CE5F-4EFB-4B2E-B2DB-B13EEC31D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6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phelp@mt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leg.mt.gov/bills/mca/title_0130/chapter_0370/part_0020/section_0050/0130-0370-0020-0050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hebluediamondgallery.com/tablet-dictionary/f/finance.htm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alpractices.mt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alpractices.mt.gov/Home/Reporting-Calenda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lickr.com/photos/68751915@n05/6355818699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130/chapter_0370/part_0020/section_0010/0130-0370-0020-001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finance-dollar-financial-world-634901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ancescpuertas.blogspot.com/2012/01/5-actitudes-para-la-transformacion-de.html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pngall.com/fundraising-png/download/1325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hyperlink" Target="https://politicalpractices.mt.gov/_docs/Guidance-Docs/Tip-5-Reporting-contributions-received-at-fundraiser-events.pdf" TargetMode="Externa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ngall.com/refund-pn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rules.mt.gov/gateway/RuleNo.asp?RN=44%2E11%2E405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cpedia.org/handwriting/l/loan.html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bluediamondgallery.com/handwriting/r/reporting.html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hyperlink" Target="https://rules.mt.gov/gateway/RuleNo.asp?RN=44%2E11%2E502" TargetMode="Externa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daniel_iversen/14903891338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pngall.com/consultant-pn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hyperlink" Target="https://leg.mt.gov/bills/mca/title_0130/chapter_0370/part_0020/section_0290/0130-0370-0020-0290.html" TargetMode="Externa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icpedia.org/highway-signs/f/fees.html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ransitionofthoughts.com/2014/01/23/guest-post-7-debt-management-rules-for-young-professionals/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cpedia.org/highway-signs/p/payment.html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.mt.gov/bills/mca/title_0130/chapter_0350/part_0020/section_0250/0130-0350-0020-0250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130/chapter_0370/part_0020/section_0080/0130-0370-0020-0080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ticalpractices.mt.gov/Latest-Developments" TargetMode="External"/><Relationship Id="rId3" Type="http://schemas.openxmlformats.org/officeDocument/2006/relationships/hyperlink" Target="https://politicalpractices.mt.gov/" TargetMode="External"/><Relationship Id="rId7" Type="http://schemas.openxmlformats.org/officeDocument/2006/relationships/hyperlink" Target="https://politicalpractices.mt.gov/_docs/2018forms/Accounting-and-Reporting-Manual-for-Candidates-and-Campaign-Treasurers_2021.pdf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oliticalpractices.mt.gov/_docs/Education-and-Resources/PDF_guides/Candidate-Guide-to-CERS.pdf" TargetMode="External"/><Relationship Id="rId5" Type="http://schemas.openxmlformats.org/officeDocument/2006/relationships/hyperlink" Target="mailto:cppcompliance@mt.gov" TargetMode="External"/><Relationship Id="rId4" Type="http://schemas.openxmlformats.org/officeDocument/2006/relationships/hyperlink" Target="mailto:cpphelp@mt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alpractices.mt.gov/_docs/2022-Calendars/Even-year-election-calendar--candidat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ticalpractices.mt.gov/Home/Contribution-Lim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BCEF-6C03-4A7B-93F9-BBF2FCFB2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Campaign finance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3BDF4-1170-44D5-B1CB-813C06354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/>
              <a:t>Montana Commissioner of Political Practices</a:t>
            </a:r>
          </a:p>
          <a:p>
            <a:r>
              <a:rPr lang="en-US">
                <a:hlinkClick r:id="rId3"/>
              </a:rPr>
              <a:t>cpphelp@mt.gov</a:t>
            </a:r>
            <a:r>
              <a:rPr lang="en-US"/>
              <a:t> / @</a:t>
            </a:r>
            <a:r>
              <a:rPr lang="en-US" err="1"/>
              <a:t>MontanaCOPP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8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274C-8188-4ACD-805D-DD2878B0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316" y="223580"/>
            <a:ext cx="4743806" cy="115196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Contribution Limits apply per election!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0A7E8-6A79-41A1-9554-E864828E7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9B5B0F9-60CC-4EBA-93BC-D443F5F51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5" y="1141925"/>
            <a:ext cx="6549761" cy="368424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A1E174-3E80-41F2-83BA-C46A584ACB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3350" y="2071048"/>
            <a:ext cx="5082546" cy="28379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"election" means the general election or a primary election that involves two or more candidates for the same nomination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participate in 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contested primary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there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the contribution limits could apply- primary and general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participate in a contested primary, there is only one election to which the contribution limits apply- general</a:t>
            </a:r>
          </a:p>
        </p:txBody>
      </p:sp>
    </p:spTree>
    <p:extLst>
      <p:ext uri="{BB962C8B-B14F-4D97-AF65-F5344CB8AC3E}">
        <p14:creationId xmlns:p14="http://schemas.microsoft.com/office/powerpoint/2010/main" val="165199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90B7892-567A-852A-4B74-382426420C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40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68E-BA76-4009-B620-BBD8C128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934" y="9780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Campaign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1579-5A24-4D8F-A603-7C7BDE3D5E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58605" y="1494286"/>
            <a:ext cx="6327848" cy="3446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Candidates “shall d</a:t>
            </a:r>
            <a:r>
              <a:rPr lang="en-US" sz="18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esignate one primary campaign depository for the purpose of depositing all contributions received and disbursing all expenditures made”, </a:t>
            </a:r>
            <a:r>
              <a:rPr lang="en-US" sz="18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13-37-205(1)</a:t>
            </a:r>
            <a:r>
              <a:rPr lang="en-US" sz="18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MCA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have a primary and general election account</a:t>
            </a:r>
          </a:p>
          <a:p>
            <a:pPr>
              <a:lnSpc>
                <a:spcPct val="110000"/>
              </a:lnSpc>
            </a:pPr>
            <a:r>
              <a:rPr lang="en-US" sz="1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is to run all campaign activity directly through the campaign bank account!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self-funding your own campaign, deposit funds in a dedicated campaign bank account 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 a debit or credit card tied to the campaign bank account to use for all expenditures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use of the campaign bank account for campaign activity is easiest way to track OF all CAMPAIGN TRANSACTIONS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16467-D81F-55DD-C173-F26D21848F07}"/>
              </a:ext>
            </a:extLst>
          </p:cNvPr>
          <p:cNvSpPr txBox="1"/>
          <p:nvPr/>
        </p:nvSpPr>
        <p:spPr>
          <a:xfrm>
            <a:off x="9183197" y="5937707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6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B0C2-A103-4DF6-9EA1-EC4FD6D8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Reporting contributions- primary and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99B-1B13-4B6F-995C-A38D62D1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095" y="2027582"/>
            <a:ext cx="11304104" cy="3678307"/>
          </a:xfrm>
        </p:spPr>
        <p:txBody>
          <a:bodyPr>
            <a:normAutofit fontScale="55000" lnSpcReduction="20000"/>
          </a:bodyPr>
          <a:lstStyle/>
          <a:p>
            <a:r>
              <a:rPr lang="en-US" sz="38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Legislative candidates:</a:t>
            </a:r>
            <a:r>
              <a:rPr lang="en-US" sz="3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participating in a contested primary</a:t>
            </a:r>
            <a:r>
              <a:rPr lang="en-US" sz="3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and general election contributions may be deposited into the same account if:</a:t>
            </a:r>
          </a:p>
          <a:p>
            <a:pPr lvl="1"/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candidate </a:t>
            </a:r>
            <a:r>
              <a:rPr lang="en-US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maintains records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concerning whether contributions were designated for the primary or general election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balance in the account does not drop below the amount of general election contributions received until after the primary election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participating in a contested primary, all contributions in one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B0C2-A103-4DF6-9EA1-EC4FD6D8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Reporting contributions- primary and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99B-1B13-4B6F-995C-A38D62D1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983883"/>
            <a:ext cx="10394707" cy="3900082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other candidates: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If participating in a contested primary, Primary and general election contributions need to be separated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election contributions in primary election account 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election contributions in general election account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participating in a contested primary, all contributions in one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8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7D5F-036E-4DE9-97B2-FB89E79F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5" y="324585"/>
            <a:ext cx="11277599" cy="115814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File your report electronically, using </a:t>
            </a:r>
            <a:r>
              <a:rPr lang="en-US" sz="4400" dirty="0" err="1"/>
              <a:t>cers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9AFD-48CA-49EA-B64E-C626616816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5" y="1246369"/>
            <a:ext cx="5950225" cy="42083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c-5 campaign finance reports must be filed electronically, using the campaign electronic reporting system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https://politicalpractices.mt.gov/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‘</a:t>
            </a: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4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DC25B5-A670-40AE-A18E-0ECEB070EF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46369"/>
            <a:ext cx="5460129" cy="4365261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A9596C7-B9E1-4630-940D-7374265FA466}"/>
              </a:ext>
            </a:extLst>
          </p:cNvPr>
          <p:cNvSpPr/>
          <p:nvPr/>
        </p:nvSpPr>
        <p:spPr>
          <a:xfrm>
            <a:off x="9537190" y="3911546"/>
            <a:ext cx="484632" cy="978408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D3C72E-E030-4292-B907-0289918EAF21}"/>
              </a:ext>
            </a:extLst>
          </p:cNvPr>
          <p:cNvSpPr/>
          <p:nvPr/>
        </p:nvSpPr>
        <p:spPr>
          <a:xfrm>
            <a:off x="8429625" y="4889954"/>
            <a:ext cx="978408" cy="4846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A343-641E-4A20-B87E-F4B82FC6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2" y="514356"/>
            <a:ext cx="10394706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Filing a C-5 campaign finance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78F4B-5BAD-4F21-B3E5-C791E5DF6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379861"/>
            <a:ext cx="3310128" cy="576262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9D223-E025-4E74-B302-5D8586F21E2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8862" y="1946637"/>
            <a:ext cx="3310128" cy="2734928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C-5 report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6FD46-4364-493C-9060-48885CD9A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08117" y="1370375"/>
            <a:ext cx="3310128" cy="576262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9B290-2F79-4FEB-8581-DA9BCE84F14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34235" y="1849334"/>
            <a:ext cx="4263706" cy="273492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contributions received, expenditures made, debts owed, and payments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033490-80CF-4973-BCCB-7AFF8436C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3440" y="1379861"/>
            <a:ext cx="3310128" cy="576262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FB3AEC-C8F7-4BC3-A413-AF9F7DD05FB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40691" y="1849334"/>
            <a:ext cx="3310128" cy="273492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 and file the report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75D5D8-329D-451F-A063-222B7413C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17" y="2547456"/>
            <a:ext cx="3638712" cy="250002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AB0E53-7BD7-46D3-B5B1-A93AD75BB0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117" y="2936817"/>
            <a:ext cx="3638713" cy="2500029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55902E-B244-4885-928A-267AF6F1FF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81" y="2547456"/>
            <a:ext cx="3464720" cy="23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084C-8E7D-44F0-B8EB-11BA2B7A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166420"/>
            <a:ext cx="10396882" cy="1158140"/>
          </a:xfrm>
        </p:spPr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sz="4400" dirty="0"/>
              <a:t>Access the c-5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6DAF9-E7A1-4CE0-B087-A5535E370A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2068" y="1152172"/>
            <a:ext cx="5800345" cy="402309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Navigate to the candidate report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‘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new C5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begin a new c-5 campaign finance report; select ‘</a:t>
            </a:r>
            <a:r>
              <a:rPr lang="en-US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or Amend Report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update or amend an existing report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is to update the report regularly as contributions are received and expenditures made 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not public IF "saved" and "PENDING"</a:t>
            </a:r>
          </a:p>
          <a:p>
            <a:pPr lvl="1">
              <a:buClr>
                <a:srgbClr val="75A2CE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REPORT IS NOT actually filed until the candidate "certifies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files" THE REPORT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F9B40FE-3DC2-4E22-90FC-7056FE1403A9}"/>
                  </a:ext>
                </a:extLst>
              </p14:cNvPr>
              <p14:cNvContentPartPr/>
              <p14:nvPr/>
            </p14:nvContentPartPr>
            <p14:xfrm>
              <a:off x="4500734" y="6968800"/>
              <a:ext cx="360" cy="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F9B40FE-3DC2-4E22-90FC-7056FE1403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1734" y="6959800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89F7B4-BC4D-4520-8B15-22E9FC210B1B}"/>
                  </a:ext>
                </a:extLst>
              </p14:cNvPr>
              <p14:cNvContentPartPr/>
              <p14:nvPr/>
            </p14:nvContentPartPr>
            <p14:xfrm>
              <a:off x="1606334" y="490911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89F7B4-BC4D-4520-8B15-22E9FC210B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7334" y="490011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593AD-ADF4-4F47-8E60-123FC55D8E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3" y="1161532"/>
            <a:ext cx="5529903" cy="437190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1A2AF23D-EB4C-44CF-91A3-0D0F68010B07}"/>
              </a:ext>
            </a:extLst>
          </p:cNvPr>
          <p:cNvSpPr/>
          <p:nvPr/>
        </p:nvSpPr>
        <p:spPr>
          <a:xfrm>
            <a:off x="2565424" y="4909117"/>
            <a:ext cx="484632" cy="978408"/>
          </a:xfrm>
          <a:prstGeom prst="upArrow">
            <a:avLst/>
          </a:prstGeom>
          <a:solidFill>
            <a:srgbClr val="0000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08AA319-27C0-4C3B-A773-F9568E10984E}"/>
              </a:ext>
            </a:extLst>
          </p:cNvPr>
          <p:cNvSpPr/>
          <p:nvPr/>
        </p:nvSpPr>
        <p:spPr>
          <a:xfrm>
            <a:off x="1921986" y="4909117"/>
            <a:ext cx="484632" cy="978408"/>
          </a:xfrm>
          <a:prstGeom prst="upArrow">
            <a:avLst/>
          </a:prstGeom>
          <a:solidFill>
            <a:srgbClr val="00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2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BB64-04C3-4D61-B5E8-07EA54F0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56" y="324585"/>
            <a:ext cx="10396882" cy="1158140"/>
          </a:xfrm>
        </p:spPr>
        <p:txBody>
          <a:bodyPr/>
          <a:lstStyle/>
          <a:p>
            <a:r>
              <a:rPr lang="en-US" dirty="0"/>
              <a:t>Access the C-5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3E26-DDEC-4E2B-9EB2-AAFFA27F06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547" y="1590262"/>
            <a:ext cx="5791841" cy="4081668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reporting period on your C-5 report! Campaign activity outside this window WILL cause AN error CODE to be generated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Beginning date for the reporting period (this is automatically filled in by the system based on the end date of your LAST FILED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end date for the reporting period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periods for each report are included on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reporting calendars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BECE19-80F5-4F15-A6E2-4F72DDDB331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611" y="1293608"/>
            <a:ext cx="5710275" cy="4081668"/>
          </a:xfr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3212C96D-8E88-438A-BBC3-C30CAA03C457}"/>
              </a:ext>
            </a:extLst>
          </p:cNvPr>
          <p:cNvSpPr/>
          <p:nvPr/>
        </p:nvSpPr>
        <p:spPr>
          <a:xfrm>
            <a:off x="9059470" y="3334442"/>
            <a:ext cx="850392" cy="731520"/>
          </a:xfrm>
          <a:prstGeom prst="bent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0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61AAE666-D450-4D46-B3F5-E098145E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7" name="Freeform 11">
            <a:extLst>
              <a:ext uri="{FF2B5EF4-FFF2-40B4-BE49-F238E27FC236}">
                <a16:creationId xmlns:a16="http://schemas.microsoft.com/office/drawing/2014/main" id="{035AEC3B-8780-40F2-8E36-164A2910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id="{54AA3E27-98A5-4774-AC72-D8E00FEC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Freeform 25">
            <a:extLst>
              <a:ext uri="{FF2B5EF4-FFF2-40B4-BE49-F238E27FC236}">
                <a16:creationId xmlns:a16="http://schemas.microsoft.com/office/drawing/2014/main" id="{9795977E-891E-4A10-B802-1E5BF364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6B918539-48DD-4DE8-ABA3-5281D70C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5-Point Star 24">
            <a:extLst>
              <a:ext uri="{FF2B5EF4-FFF2-40B4-BE49-F238E27FC236}">
                <a16:creationId xmlns:a16="http://schemas.microsoft.com/office/drawing/2014/main" id="{0AB3BB71-4233-49EC-85FA-3CBE6B7C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3A98CF9-7D8D-438E-99DF-0A89D4B6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1FC7108-AE7D-4307-9ADD-F57B45DA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2B4DC8D4-0E2A-474F-B754-0F2791AC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4F812-DF4F-4070-9734-88FD9967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/>
              <a:t>Step 2: report contributions received, expenditures made, debts owed, and payments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0C90CD-139D-467F-9CA7-A8AC801A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D8E8B5-D845-43C0-A8A3-993DED3D5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3B6E81-982E-413D-9628-F3DFD406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9C43737-E480-4149-4849-5D9F548C7F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1600000">
            <a:off x="5321367" y="684680"/>
            <a:ext cx="6174771" cy="5482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61F37-9A14-83D1-B313-E37FC678B07E}"/>
              </a:ext>
            </a:extLst>
          </p:cNvPr>
          <p:cNvSpPr txBox="1"/>
          <p:nvPr/>
        </p:nvSpPr>
        <p:spPr>
          <a:xfrm>
            <a:off x="9900988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0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FC91F8-A9A4-4931-ADD3-6385B946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7C80586-1D3A-442E-954F-27ADFD06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858C4D1A-997A-4247-81B4-7D82B586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701EA35-9E87-449F-96DA-9533E3CD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53FC02-44BF-4E48-A475-879BEE61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FB866E-C4F3-4705-8E01-D6A81B39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46" y="455762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Reporting contributions received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ne Dollar Free Stock Photo - Public Domain Pictures">
            <a:extLst>
              <a:ext uri="{FF2B5EF4-FFF2-40B4-BE49-F238E27FC236}">
                <a16:creationId xmlns:a16="http://schemas.microsoft.com/office/drawing/2014/main" id="{5B18CF4D-6ABC-9E0F-516E-367437EC99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82" y="689358"/>
            <a:ext cx="6321550" cy="4219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ACF29-9A36-45DA-BB55-F2AE63169A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7414" y="1607727"/>
            <a:ext cx="4577740" cy="421963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 contributions not allowed!!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all contributions received using the ‘contributions’ tab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types of contributors: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COMMITTEEs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FUNDRAISERs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REFUNDS, ETC.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</a:p>
          <a:p>
            <a:pPr lvl="1">
              <a:lnSpc>
                <a:spcPct val="11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CONTRIBUTIONS</a:t>
            </a:r>
          </a:p>
          <a:p>
            <a:pPr marL="0">
              <a:lnSpc>
                <a:spcPct val="11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955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D827-2D7D-43CC-BA2D-BD324CB6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File the statement of candidate within 5 days!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C7DA-1E1C-4AE9-8172-82ECCB674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09170"/>
            <a:ext cx="10394707" cy="355552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must file a Statement of Candidate with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5 days of becoming a candidate,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13-37-201(2)(a)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MCA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becomes a candidate when they receive or solicit a campaign contribution, make a campaign expenditure, or file as a candidate with the election administrator, whichever comes first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candidate must be filed electronically, using CERS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60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E7E0-76F4-44D3-9365-42F03FF1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contributions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9958B-020F-488E-B8BC-19DCBADAB6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Monetary contributions: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Cash/check FOR DEPOSIT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068C-2933-46D2-BCBA-732BFCC252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In-kind contributions: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or services of value provided to the campaign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cash/check deposited</a:t>
            </a:r>
          </a:p>
        </p:txBody>
      </p:sp>
    </p:spTree>
    <p:extLst>
      <p:ext uri="{BB962C8B-B14F-4D97-AF65-F5344CB8AC3E}">
        <p14:creationId xmlns:p14="http://schemas.microsoft.com/office/powerpoint/2010/main" val="357592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4DFB-3748-4BE5-B950-EA5FB397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265228"/>
            <a:ext cx="10396882" cy="1158140"/>
          </a:xfrm>
        </p:spPr>
        <p:txBody>
          <a:bodyPr/>
          <a:lstStyle/>
          <a:p>
            <a:r>
              <a:rPr lang="en-US" dirty="0"/>
              <a:t>Adding individual contributions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AB690-B3FD-40A2-9138-3245E20770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0843" y="1423365"/>
            <a:ext cx="5400357" cy="41673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A1-BF25-4581-BA89-4467E1AD61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206550"/>
            <a:ext cx="5514402" cy="33111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contribution= contribution received from an individual other than the candidate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individual contribution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21F1FD5-3E24-4CE6-88EB-E9E77BA26CE3}"/>
              </a:ext>
            </a:extLst>
          </p:cNvPr>
          <p:cNvSpPr/>
          <p:nvPr/>
        </p:nvSpPr>
        <p:spPr>
          <a:xfrm>
            <a:off x="1141969" y="3967369"/>
            <a:ext cx="369438" cy="38946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D73CF40-5C43-4005-93BD-EB2693F3B6ED}"/>
              </a:ext>
            </a:extLst>
          </p:cNvPr>
          <p:cNvSpPr/>
          <p:nvPr/>
        </p:nvSpPr>
        <p:spPr>
          <a:xfrm>
            <a:off x="1269091" y="2372941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8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1DB3-8D14-4938-8D1B-E306683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170645"/>
            <a:ext cx="10396882" cy="1158140"/>
          </a:xfrm>
        </p:spPr>
        <p:txBody>
          <a:bodyPr/>
          <a:lstStyle/>
          <a:p>
            <a:r>
              <a:rPr lang="en-US" dirty="0"/>
              <a:t>Adding individual contributions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A6D2B-53A0-416E-9638-CA81FFBC3A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197046"/>
            <a:ext cx="5514402" cy="417754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contributor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353138-3421-48A8-886E-AAFAB7F590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99" y="1197045"/>
            <a:ext cx="5414091" cy="4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1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9436-72C5-4769-9197-D292D02707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816" y="1478608"/>
            <a:ext cx="6628506" cy="300119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Reminder- anonymous contributions are prohibited!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contributors whose aggregate (total) contributions are $50 or more must be reported with the contributor’s full name, address, occupation, and employer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Occupation- be specific! For example: ‘financial consultant’ or ‘it consultant’ instead of just ‘consultant’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Employer- include the full name of the business/entity that employs the contributor</a:t>
            </a:r>
          </a:p>
          <a:p>
            <a:pPr lvl="1">
              <a:lnSpc>
                <a:spcPct val="110000"/>
              </a:lnSpc>
              <a:buClr>
                <a:srgbClr val="75A2CE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"Business Owners" must include ANME of the Business and/or TYPE of occupation in addition to "Business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7" name="Picture 7" descr="Currency Market Stock Exchange · Free image on Pixabay">
            <a:extLst>
              <a:ext uri="{FF2B5EF4-FFF2-40B4-BE49-F238E27FC236}">
                <a16:creationId xmlns:a16="http://schemas.microsoft.com/office/drawing/2014/main" id="{2733D215-8F0C-4D79-EC54-869D7E863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7186411" y="664215"/>
            <a:ext cx="4305394" cy="449751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CBA3A-CD9C-4B8A-A99F-6AA9322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396" y="4222893"/>
            <a:ext cx="3579424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Adding individual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91575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D94A0D-0289-4D7A-AEF4-E4594C03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4" y="480597"/>
            <a:ext cx="5987214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Adding individual contributions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229D6C-C995-41CC-8AA3-0B297E786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EE20-5D0D-437F-9908-40FE80EBDC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2133" y="1632562"/>
            <a:ext cx="6624306" cy="383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contributions received via an online platform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win red,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paypal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etc.), report the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amount of the contribution provided by contributor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using the name of the original contributor, not the online platform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processing fee paid by the contributor must be reported as an in-kind contribution received</a:t>
            </a:r>
          </a:p>
        </p:txBody>
      </p:sp>
      <p:pic>
        <p:nvPicPr>
          <p:cNvPr id="13" name="Picture 12" descr="A gold dollar sign on a black background&#10;&#10;Description automatically generated">
            <a:extLst>
              <a:ext uri="{FF2B5EF4-FFF2-40B4-BE49-F238E27FC236}">
                <a16:creationId xmlns:a16="http://schemas.microsoft.com/office/drawing/2014/main" id="{88A69879-10F9-A6DE-276F-02C9CFA4B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7820" y="213920"/>
            <a:ext cx="5040684" cy="50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0221-8DFB-4612-9467-5E5DE9FB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324585"/>
            <a:ext cx="10396882" cy="1158140"/>
          </a:xfrm>
        </p:spPr>
        <p:txBody>
          <a:bodyPr/>
          <a:lstStyle/>
          <a:p>
            <a:r>
              <a:rPr lang="en-US" dirty="0"/>
              <a:t>Adding committee contributions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67115-2693-4E4F-8F8F-2035A215E9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6353" y="1390918"/>
            <a:ext cx="5888684" cy="398366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contribution= contribution received from a political committee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committee contribution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20376A0C-831A-437C-BC82-1FFB9CB1B7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99" y="1287197"/>
            <a:ext cx="5297254" cy="40873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32416-9FF5-4C2E-95A4-EC0428725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91" y="3700077"/>
            <a:ext cx="420660" cy="4511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1113AA2-D7D9-4999-88A3-E6C70B014F93}"/>
              </a:ext>
            </a:extLst>
          </p:cNvPr>
          <p:cNvSpPr/>
          <p:nvPr/>
        </p:nvSpPr>
        <p:spPr>
          <a:xfrm>
            <a:off x="1556892" y="2352483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98CA-4A3B-4399-9A63-4479360A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374446"/>
            <a:ext cx="10396882" cy="1158140"/>
          </a:xfrm>
        </p:spPr>
        <p:txBody>
          <a:bodyPr/>
          <a:lstStyle/>
          <a:p>
            <a:r>
              <a:rPr lang="en-US" dirty="0"/>
              <a:t>Adding committee contributions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2554B4-1D66-4EEC-AB9E-A18FDDD9DB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3" y="1532586"/>
            <a:ext cx="5258312" cy="38426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96E26-5AE0-458C-B9D9-C8DB22931D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2068" y="1532586"/>
            <a:ext cx="5086538" cy="331118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contributor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7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065D69ED-E224-4B67-4C67-EE2AB6785F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B0DBB-9F96-4BE5-9EFE-13A1C724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Adding committee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241B-114A-4E5E-8889-3D9F0751CE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types: ballot issue, incidental, independent (PAC), political party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limit for political party committee contributions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4B1FC-4824-3D38-54AF-2B7E324F666B}"/>
              </a:ext>
            </a:extLst>
          </p:cNvPr>
          <p:cNvSpPr txBox="1"/>
          <p:nvPr/>
        </p:nvSpPr>
        <p:spPr>
          <a:xfrm>
            <a:off x="10018008" y="6657945"/>
            <a:ext cx="21739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43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0A01-4AE6-46E7-8BE6-ABBE24D2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33" y="310052"/>
            <a:ext cx="10396882" cy="1158140"/>
          </a:xfrm>
        </p:spPr>
        <p:txBody>
          <a:bodyPr/>
          <a:lstStyle/>
          <a:p>
            <a:r>
              <a:rPr lang="en-US" dirty="0"/>
              <a:t>Adding fundraiser contributions</a:t>
            </a:r>
          </a:p>
        </p:txBody>
      </p:sp>
      <p:pic>
        <p:nvPicPr>
          <p:cNvPr id="6" name="Content Placeholder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ADE3D687-FD66-4F33-8FD0-E91953D0AE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89" y="1341988"/>
            <a:ext cx="5307743" cy="40954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01287-84C5-4E30-853E-1379934291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3521" y="1468192"/>
            <a:ext cx="5898524" cy="409548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Fundraiser contribution= aggregate contributions under $50 received at a mass collection event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fundraiser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fundraiser contribution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FC5B7-7319-4E02-97B5-D8F6238BC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6" y="3769723"/>
            <a:ext cx="420660" cy="4511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64ADBC5-9310-43E6-8B17-38887D6DEAE6}"/>
              </a:ext>
            </a:extLst>
          </p:cNvPr>
          <p:cNvSpPr/>
          <p:nvPr/>
        </p:nvSpPr>
        <p:spPr>
          <a:xfrm>
            <a:off x="1834719" y="2435926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F09C-3824-4A86-B9FD-665F9C2E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324585"/>
            <a:ext cx="10396882" cy="1158140"/>
          </a:xfrm>
        </p:spPr>
        <p:txBody>
          <a:bodyPr/>
          <a:lstStyle/>
          <a:p>
            <a:r>
              <a:rPr lang="en-US" dirty="0"/>
              <a:t>Adding fundraiser contributions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06457E-7512-4F71-8C21-C48F48DC2B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1" y="1449787"/>
            <a:ext cx="5590890" cy="392479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9901C-00D0-4D41-91A4-34C430FFE4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8031" y="1482725"/>
            <a:ext cx="5086538" cy="33111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0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6BF1-DA02-EC82-307C-A27476A7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74512" cy="949606"/>
          </a:xfrm>
        </p:spPr>
        <p:txBody>
          <a:bodyPr>
            <a:normAutofit/>
          </a:bodyPr>
          <a:lstStyle/>
          <a:p>
            <a:r>
              <a:rPr lang="en-US" dirty="0"/>
              <a:t>Step 1: Access CERS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28B6C4-86F9-E6AD-7D34-50CA0F36F9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74" y="2007704"/>
            <a:ext cx="7786251" cy="42470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10C410A-9C0D-C886-6026-81155DDD0C1C}"/>
              </a:ext>
            </a:extLst>
          </p:cNvPr>
          <p:cNvSpPr/>
          <p:nvPr/>
        </p:nvSpPr>
        <p:spPr>
          <a:xfrm>
            <a:off x="5956299" y="5596676"/>
            <a:ext cx="954958" cy="473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D4C9552-05F5-A870-4E05-E2864831657F}"/>
              </a:ext>
            </a:extLst>
          </p:cNvPr>
          <p:cNvSpPr/>
          <p:nvPr/>
        </p:nvSpPr>
        <p:spPr>
          <a:xfrm>
            <a:off x="7009927" y="4794999"/>
            <a:ext cx="473016" cy="9549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2A55AAE-C611-6E89-9E25-D6C618E2D608}"/>
              </a:ext>
            </a:extLst>
          </p:cNvPr>
          <p:cNvSpPr/>
          <p:nvPr/>
        </p:nvSpPr>
        <p:spPr>
          <a:xfrm>
            <a:off x="7581613" y="5596676"/>
            <a:ext cx="954958" cy="473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9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FC91F8-A9A4-4931-ADD3-6385B946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7C80586-1D3A-442E-954F-27ADFD06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858C4D1A-997A-4247-81B4-7D82B586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701EA35-9E87-449F-96DA-9533E3CD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53FC02-44BF-4E48-A475-879BEE61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520A7E8-6A79-41A1-9554-E864828E7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2A61-702A-4313-8B00-3B756C7E4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8781" y="464847"/>
            <a:ext cx="5672290" cy="516173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fundraiser subtab is meant only for contributions of less than $50.00 received at a single mass collection event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a pass the hat gathering, campaign raffle, or silent auction event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contribution of $50.00 or must be reported using the ‘individuals’ tab, even if the contribution is received at a mass collection event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COPP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guidance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reporting contributions received at fundraiser events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97EE9-50CF-460E-BE78-646FC3E1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98" y="631691"/>
            <a:ext cx="496751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dirty="0"/>
              <a:t>Adding fundraiser contributions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70F53C3-F548-2435-C4E9-4053ED1AD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3873" y="1412256"/>
            <a:ext cx="4057407" cy="4057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ADF24-6D35-6C9C-9718-11C990FEEF64}"/>
              </a:ext>
            </a:extLst>
          </p:cNvPr>
          <p:cNvSpPr txBox="1"/>
          <p:nvPr/>
        </p:nvSpPr>
        <p:spPr>
          <a:xfrm>
            <a:off x="3556317" y="5968682"/>
            <a:ext cx="5079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pngall.com/fundraising-png/download/1325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67373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0" name="Rectangle 49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ABBC530-2818-4C63-A0F9-DDDFC88C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3FB850A-FD3A-41E4-9782-00E3FAA5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6" descr="Money Free Stock Photo - Public Domain Pictures">
            <a:extLst>
              <a:ext uri="{FF2B5EF4-FFF2-40B4-BE49-F238E27FC236}">
                <a16:creationId xmlns:a16="http://schemas.microsoft.com/office/drawing/2014/main" id="{581E325D-8F86-172B-E1C5-DF230B2E8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58" name="Freeform 9">
            <a:extLst>
              <a:ext uri="{FF2B5EF4-FFF2-40B4-BE49-F238E27FC236}">
                <a16:creationId xmlns:a16="http://schemas.microsoft.com/office/drawing/2014/main" id="{8C064A0A-E0D3-4457-B1F9-23B5242A6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97EE9-50CF-460E-BE78-646FC3E1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16" y="33145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Adding fundraiser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2A61-702A-4313-8B00-3B756C7E4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38911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each individual mass collection event separately 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reporting a fundraiser, the date of the event, the location of the event, and the number of attendees/tickets sold must be included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must know name of any contributor- anonymous contributions not allowed!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BF8880-9DA8-4529-A341-0B6E4AD12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A1FE-F26E-4CB9-BDE3-CED3AA4E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313" y="47207"/>
            <a:ext cx="4375596" cy="1158140"/>
          </a:xfrm>
        </p:spPr>
        <p:txBody>
          <a:bodyPr/>
          <a:lstStyle/>
          <a:p>
            <a:pPr algn="ctr"/>
            <a:r>
              <a:rPr lang="en-US" dirty="0"/>
              <a:t>Refunds, etc.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4CEE1F-2965-41B0-99C8-D380F0D593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30" y="386366"/>
            <a:ext cx="5197107" cy="49889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747E1-1717-4DA1-AF1E-5266D110ED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91545" y="1037921"/>
            <a:ext cx="6275131" cy="4782158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Refunds, etc.= refunds, rebates, or other indirect contributions received by the campaign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refunds, etc.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Refund, etc.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2115E-B577-433C-A3A5-CAC0A7C0C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46" y="3429000"/>
            <a:ext cx="420660" cy="4511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BD12993A-995E-4F28-8511-91AE46C0FD25}"/>
              </a:ext>
            </a:extLst>
          </p:cNvPr>
          <p:cNvSpPr/>
          <p:nvPr/>
        </p:nvSpPr>
        <p:spPr>
          <a:xfrm>
            <a:off x="2157024" y="1999832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9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8744-7E0E-4529-B9A5-67D89C5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081" y="170645"/>
            <a:ext cx="4259686" cy="1158140"/>
          </a:xfrm>
        </p:spPr>
        <p:txBody>
          <a:bodyPr/>
          <a:lstStyle/>
          <a:p>
            <a:pPr algn="ctr"/>
            <a:r>
              <a:rPr lang="en-US" dirty="0"/>
              <a:t>Refunds, etc.</a:t>
            </a:r>
          </a:p>
        </p:txBody>
      </p:sp>
      <p:pic>
        <p:nvPicPr>
          <p:cNvPr id="6" name="Content Placeholder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39B77F2D-1519-4E55-92EC-AD1C472163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3" y="296215"/>
            <a:ext cx="5888534" cy="50783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28422-215D-413F-8927-0D5FB8D91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10285" y="1519707"/>
            <a:ext cx="5687167" cy="42026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contributor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4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605AAFED-3716-1953-CE4D-1B2428F09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0494327">
            <a:off x="-680237" y="-353856"/>
            <a:ext cx="10350450" cy="5822129"/>
          </a:xfrm>
          <a:prstGeom prst="rect">
            <a:avLst/>
          </a:prstGeom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id="{8056FB53-DB0F-413C-8771-02CB43411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36320-D6CC-4B68-9EB6-151E5AD4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950651" y="780191"/>
            <a:ext cx="5103142" cy="1363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Refunds,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317C-9AC1-4C7A-B037-09F1848AE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4318845" y="2014305"/>
            <a:ext cx="7671697" cy="3847870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“Refunds, etc.” tab is used only to report refunds, rebates, or other indirect contributions received by the campaign. Examples include:</a:t>
            </a:r>
          </a:p>
          <a:p>
            <a:pPr lvl="1"/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earned from the campaign bank account</a:t>
            </a:r>
          </a:p>
          <a:p>
            <a:pPr lvl="1"/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rebates given to a campaign by a vendor for previous purchases</a:t>
            </a:r>
          </a:p>
          <a:p>
            <a:pPr lvl="1"/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refunds provided to a campaign by a vendor for services the campaign has already paid for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60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23F-3E34-4C2B-BAC6-28940683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2" y="312851"/>
            <a:ext cx="11304104" cy="115814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Candidate contribution vs. candidate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2184-E772-4195-B8F9-D738B8B313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061" y="1470992"/>
            <a:ext cx="5403453" cy="39035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 contribution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using the ‘self-contribution’ subtab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cannot reimburse or otherwise pay back self-contributions at any time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F2B8B-0AB7-49D2-874E-824C35F9AE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78225"/>
            <a:ext cx="5512228" cy="390359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 loan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using the ‘loans’ subtab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can reimburse or otherwise pay back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need to be paid back in full- candidate can forgive an outstanding balance</a:t>
            </a:r>
          </a:p>
        </p:txBody>
      </p:sp>
    </p:spTree>
    <p:extLst>
      <p:ext uri="{BB962C8B-B14F-4D97-AF65-F5344CB8AC3E}">
        <p14:creationId xmlns:p14="http://schemas.microsoft.com/office/powerpoint/2010/main" val="209257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CF43-72C5-457C-9D90-AF80AB39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73" y="325275"/>
            <a:ext cx="4291736" cy="1158140"/>
          </a:xfrm>
        </p:spPr>
        <p:txBody>
          <a:bodyPr/>
          <a:lstStyle/>
          <a:p>
            <a:r>
              <a:rPr lang="en-US" dirty="0"/>
              <a:t>Adding a loan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8A2223-F262-4C4F-9EC2-569679BEE4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60" y="609600"/>
            <a:ext cx="6176316" cy="47656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467-9024-419F-AA74-08E6782EC8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775" y="1245704"/>
            <a:ext cx="5289382" cy="412888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loan= contribution the campaign is obligated to pay back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loan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EE1ED-676F-46A8-BDC4-867B35FE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8" y="3493418"/>
            <a:ext cx="420660" cy="4511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4C793F8-D68B-4B01-B38F-70786BC2D3EE}"/>
              </a:ext>
            </a:extLst>
          </p:cNvPr>
          <p:cNvSpPr/>
          <p:nvPr/>
        </p:nvSpPr>
        <p:spPr>
          <a:xfrm>
            <a:off x="2934444" y="2063396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1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CB6A-AD14-4F47-AF4A-5718738C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75" y="168965"/>
            <a:ext cx="4389782" cy="1158140"/>
          </a:xfrm>
        </p:spPr>
        <p:txBody>
          <a:bodyPr/>
          <a:lstStyle/>
          <a:p>
            <a:r>
              <a:rPr lang="en-US" dirty="0"/>
              <a:t>Adding a loan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EED5A6-8C3D-4DC1-9F11-01AD9DC73A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748035"/>
            <a:ext cx="5478667" cy="458966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EC212-95A8-4A4C-8E97-29C2EECB82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90764" y="1133341"/>
            <a:ext cx="6125980" cy="42412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contributor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candidate loan, simply click the ‘click here to add candidate loan’ icon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076D884-7F9F-42AE-35C6-E719F3E7EFDC}"/>
              </a:ext>
            </a:extLst>
          </p:cNvPr>
          <p:cNvSpPr/>
          <p:nvPr/>
        </p:nvSpPr>
        <p:spPr>
          <a:xfrm>
            <a:off x="2741715" y="1728545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2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FC91F8-A9A4-4931-ADD3-6385B946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7C80586-1D3A-442E-954F-27ADFD06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858C4D1A-997A-4247-81B4-7D82B586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701EA35-9E87-449F-96DA-9533E3CD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53FC02-44BF-4E48-A475-879BEE61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D8270D5-0DD8-6502-E5C3-F895BFE256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29119" y="1423801"/>
            <a:ext cx="5343889" cy="35726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CD3D-1CC4-4262-87B2-8E8EA2DA6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0302" y="438486"/>
            <a:ext cx="4211458" cy="5123011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definition, any loan to a campaign is a contribution-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44.11.405,  ARM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limits apply to campaign loans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loan (regardless of amount) made to the campaign during a reporting period is reported using the “Loans” tab. This includes personal loans made by a candidate to their campaign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550CF-6F0A-AABF-574F-C864A7685857}"/>
              </a:ext>
            </a:extLst>
          </p:cNvPr>
          <p:cNvSpPr txBox="1"/>
          <p:nvPr/>
        </p:nvSpPr>
        <p:spPr>
          <a:xfrm>
            <a:off x="863600" y="914400"/>
            <a:ext cx="3848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ADDING  A</a:t>
            </a:r>
          </a:p>
        </p:txBody>
      </p:sp>
    </p:spTree>
    <p:extLst>
      <p:ext uri="{BB962C8B-B14F-4D97-AF65-F5344CB8AC3E}">
        <p14:creationId xmlns:p14="http://schemas.microsoft.com/office/powerpoint/2010/main" val="282535834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73F-3660-4EA0-99BA-3E4ABA00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95" y="322930"/>
            <a:ext cx="10396882" cy="1158140"/>
          </a:xfrm>
        </p:spPr>
        <p:txBody>
          <a:bodyPr/>
          <a:lstStyle/>
          <a:p>
            <a:r>
              <a:rPr lang="en-US" dirty="0"/>
              <a:t>Adding a candidate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376E6-4C88-489E-97B7-186743962A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462" y="1481070"/>
            <a:ext cx="5823643" cy="41469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contribution= contribution made by the candidate to own campaign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Contributions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Self-Contribution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candidate contribution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34C76B-F70F-4ADE-92A9-D07C8F9EE8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67" y="1399013"/>
            <a:ext cx="5247181" cy="404875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36B8F-FBDC-4DA6-9C28-3883CF2F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51" y="3846997"/>
            <a:ext cx="420660" cy="4511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857F530-658A-42EE-849C-1E9992F603EF}"/>
              </a:ext>
            </a:extLst>
          </p:cNvPr>
          <p:cNvSpPr/>
          <p:nvPr/>
        </p:nvSpPr>
        <p:spPr>
          <a:xfrm>
            <a:off x="2985397" y="2486009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4490-1E64-4966-9760-B0AAC1C4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6" y="452427"/>
            <a:ext cx="10394706" cy="1151965"/>
          </a:xfrm>
        </p:spPr>
        <p:txBody>
          <a:bodyPr>
            <a:normAutofit/>
          </a:bodyPr>
          <a:lstStyle/>
          <a:p>
            <a:r>
              <a:rPr lang="en-US" dirty="0"/>
              <a:t>Accessing </a:t>
            </a:r>
            <a:r>
              <a:rPr lang="en-US" dirty="0" err="1"/>
              <a:t>cers</a:t>
            </a:r>
            <a:r>
              <a:rPr lang="en-US" dirty="0"/>
              <a:t>-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59E7-8E5F-4B34-93C4-62EB6B7C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322" y="1505163"/>
            <a:ext cx="3310128" cy="576262"/>
          </a:xfrm>
        </p:spPr>
        <p:txBody>
          <a:bodyPr/>
          <a:lstStyle/>
          <a:p>
            <a:r>
              <a:rPr lang="en-US" dirty="0"/>
              <a:t>1. Access my accounts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C6277-CA57-4389-8740-E5EB52FECB0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99999-65DC-46C3-A1F1-E8D047D1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4830" y="1481585"/>
            <a:ext cx="3310128" cy="576262"/>
          </a:xfrm>
        </p:spPr>
        <p:txBody>
          <a:bodyPr/>
          <a:lstStyle/>
          <a:p>
            <a:r>
              <a:rPr lang="en-US" dirty="0"/>
              <a:t>2. Login using OKTA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9473C1-B46C-44B9-99D3-07828376256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691612"/>
            <a:ext cx="3310128" cy="268297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39DB7-0312-400C-B37E-49F65B4C0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1826" y="1481585"/>
            <a:ext cx="3310128" cy="576262"/>
          </a:xfrm>
        </p:spPr>
        <p:txBody>
          <a:bodyPr/>
          <a:lstStyle/>
          <a:p>
            <a:r>
              <a:rPr lang="en-US" dirty="0"/>
              <a:t>3. ADD NEW REGISTRATION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7053DD-F1D5-413D-8A38-CD67ABE6BB9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D196B6-C992-4F72-BDEC-71B08B673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4" y="2249177"/>
            <a:ext cx="3808065" cy="314634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147917C-27BD-44EB-B789-79AE76D12969}"/>
              </a:ext>
            </a:extLst>
          </p:cNvPr>
          <p:cNvSpPr/>
          <p:nvPr/>
        </p:nvSpPr>
        <p:spPr>
          <a:xfrm>
            <a:off x="1111492" y="4081669"/>
            <a:ext cx="221647" cy="538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39AAC9-10F9-4919-BF32-D4494E354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380" y="2228246"/>
            <a:ext cx="3808065" cy="3146338"/>
          </a:xfrm>
          <a:prstGeom prst="rect">
            <a:avLst/>
          </a:prstGeom>
        </p:spPr>
      </p:pic>
      <p:pic>
        <p:nvPicPr>
          <p:cNvPr id="12" name="Picture 13" descr="OKTA login.png">
            <a:extLst>
              <a:ext uri="{FF2B5EF4-FFF2-40B4-BE49-F238E27FC236}">
                <a16:creationId xmlns:a16="http://schemas.microsoft.com/office/drawing/2014/main" id="{8E339585-5FB8-1A14-35C1-C5597C2C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050" y="2290666"/>
            <a:ext cx="3314699" cy="3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2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AF83-4581-48A0-B82D-D0976449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196403"/>
            <a:ext cx="10396882" cy="1158140"/>
          </a:xfrm>
        </p:spPr>
        <p:txBody>
          <a:bodyPr/>
          <a:lstStyle/>
          <a:p>
            <a:r>
              <a:rPr lang="en-US" dirty="0"/>
              <a:t>Adding a candidate contribution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13EF1F-AF95-487C-B279-92B7BFC8AF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89" y="1133341"/>
            <a:ext cx="5496652" cy="424124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84EC-1311-43F8-8216-0503DD45C3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0279" y="1243942"/>
            <a:ext cx="5086538" cy="40200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CERS Automatically recognizes the candidate as the contributing entity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42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2CC3-96CB-483D-A59A-2013FFC9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43" y="998290"/>
            <a:ext cx="4126860" cy="746028"/>
          </a:xfrm>
        </p:spPr>
        <p:txBody>
          <a:bodyPr/>
          <a:lstStyle/>
          <a:p>
            <a:pPr algn="ctr"/>
            <a:r>
              <a:rPr lang="en-US"/>
              <a:t>REVIEW</a:t>
            </a:r>
          </a:p>
        </p:txBody>
      </p:sp>
      <p:pic>
        <p:nvPicPr>
          <p:cNvPr id="6" name="Content Placeholder 5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D802C591-71B0-4254-A2B3-6711642B0F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186" y="685800"/>
            <a:ext cx="4691041" cy="4689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6C1C-4F9D-46A8-8CCC-465D5B15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143" y="1949199"/>
            <a:ext cx="4483558" cy="31644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Navigate on CERS - real time Examples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from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9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1FC91F8-A9A4-4931-ADD3-6385B946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7C80586-1D3A-442E-954F-27ADFD06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858C4D1A-997A-4247-81B4-7D82B586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E701EA35-9E87-449F-96DA-9533E3CD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53FC02-44BF-4E48-A475-879BEE61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F43BC9F-358E-46CB-62A7-043F984999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8881" y="689358"/>
            <a:ext cx="6321549" cy="42196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FD7F3-F39A-475C-A045-9FB2DCE703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46516" y="243280"/>
            <a:ext cx="3954317" cy="513236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Expenditure= a purchase or payment made by a candidate using campaign funds</a:t>
            </a:r>
          </a:p>
          <a:p>
            <a:pPr>
              <a:lnSpc>
                <a:spcPct val="110000"/>
              </a:lnSpc>
              <a:buClr>
                <a:srgbClr val="75A2CE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campaign fliers; radio advertisements; television commercials</a:t>
            </a:r>
          </a:p>
          <a:p>
            <a:pPr lvl="1">
              <a:lnSpc>
                <a:spcPct val="110000"/>
              </a:lnSpc>
              <a:buClr>
                <a:srgbClr val="75A2CE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each expenditure USING THE “expenditures” tab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6F0AA-BD26-9C5F-36F0-6BF0D6830DD0}"/>
              </a:ext>
            </a:extLst>
          </p:cNvPr>
          <p:cNvSpPr txBox="1"/>
          <p:nvPr/>
        </p:nvSpPr>
        <p:spPr>
          <a:xfrm>
            <a:off x="1739302" y="3007743"/>
            <a:ext cx="43613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solidFill>
                  <a:srgbClr val="7030A0"/>
                </a:solidFill>
              </a:rPr>
              <a:t>EXPENDITURES</a:t>
            </a:r>
          </a:p>
        </p:txBody>
      </p:sp>
    </p:spTree>
    <p:extLst>
      <p:ext uri="{BB962C8B-B14F-4D97-AF65-F5344CB8AC3E}">
        <p14:creationId xmlns:p14="http://schemas.microsoft.com/office/powerpoint/2010/main" val="2523436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E080-5931-48AC-ACA4-EE6D8818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4585"/>
            <a:ext cx="7221827" cy="1158140"/>
          </a:xfrm>
        </p:spPr>
        <p:txBody>
          <a:bodyPr/>
          <a:lstStyle/>
          <a:p>
            <a:r>
              <a:rPr lang="en-US" dirty="0"/>
              <a:t>Adding an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3160-97D5-4BBD-B8CE-2D951C1D7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332" y="1277784"/>
            <a:ext cx="5453667" cy="374497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expenditures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expenditures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expenditure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2EEFC8-97B2-4E43-9AD0-EF8E4F2EC9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672" y="1256898"/>
            <a:ext cx="5453667" cy="409749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956E8-2F7E-4A0F-8D2F-92513E07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829" y="3738919"/>
            <a:ext cx="420660" cy="45114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902F553-4390-4915-9221-CA375FA117FF}"/>
              </a:ext>
            </a:extLst>
          </p:cNvPr>
          <p:cNvSpPr/>
          <p:nvPr/>
        </p:nvSpPr>
        <p:spPr>
          <a:xfrm>
            <a:off x="6813173" y="2415038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1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089A-95BD-41AB-A800-67F0C72E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51" y="324586"/>
            <a:ext cx="7099626" cy="1158140"/>
          </a:xfrm>
        </p:spPr>
        <p:txBody>
          <a:bodyPr/>
          <a:lstStyle/>
          <a:p>
            <a:r>
              <a:rPr lang="en-US" dirty="0"/>
              <a:t>Adding an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0A3F-8B1B-4706-A2AA-65B7D737D1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2726"/>
            <a:ext cx="5410200" cy="389186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entity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required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C908A-F6FA-4C4D-A76F-9987A23E291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518" y="1314472"/>
            <a:ext cx="5480856" cy="4229056"/>
          </a:xfrm>
        </p:spPr>
      </p:pic>
    </p:spTree>
    <p:extLst>
      <p:ext uri="{BB962C8B-B14F-4D97-AF65-F5344CB8AC3E}">
        <p14:creationId xmlns:p14="http://schemas.microsoft.com/office/powerpoint/2010/main" val="391949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80A-5396-4F78-9657-EA84F836F0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4089" y="330519"/>
            <a:ext cx="5210835" cy="504406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must be included on the finance report covering the period where the expenditure was made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must be supported by a “written agreement, invoice, billing statement, or similar documentation appropriate to the transaction”,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44.11.502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</a:t>
            </a:r>
          </a:p>
          <a:p>
            <a:endParaRPr lang="en-US" dirty="0"/>
          </a:p>
        </p:txBody>
      </p:sp>
      <p:pic>
        <p:nvPicPr>
          <p:cNvPr id="9" name="Picture 9" descr="Clipart - Calendar">
            <a:extLst>
              <a:ext uri="{FF2B5EF4-FFF2-40B4-BE49-F238E27FC236}">
                <a16:creationId xmlns:a16="http://schemas.microsoft.com/office/drawing/2014/main" id="{750111A8-724F-8A69-E128-40BE56C8A6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40" y="657538"/>
            <a:ext cx="5302368" cy="45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2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7E14B-65A1-4145-9FDB-11417C9A0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215500"/>
            <a:ext cx="5507864" cy="53459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expenditures must be reported with: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full name and address of the vendor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date of the expenditure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purpose of the expenditure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the full amount of the expenditure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2481FA31-E187-EB1B-99AF-E9B067E82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700" y="1149032"/>
            <a:ext cx="6197600" cy="4001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96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5AA57-8C28-443B-B491-058EBBC9A1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4089" y="275166"/>
            <a:ext cx="5404018" cy="51121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“Reports of expenditures made to a consultant, advertising agency, polling firm, or other person that performs services for or on behalf of a candidate, political committee, or joint fundraising committee must be itemized and described in sufficient detail to disclose the specific services performed by the entity to which payment or reimbursement was made”, 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13-37-229(2)(b)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MCA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7D8EC10-9C6E-D202-C432-385E615B1A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8600" y="1155201"/>
            <a:ext cx="5748338" cy="3553822"/>
          </a:xfrm>
        </p:spPr>
      </p:pic>
    </p:spTree>
    <p:extLst>
      <p:ext uri="{BB962C8B-B14F-4D97-AF65-F5344CB8AC3E}">
        <p14:creationId xmlns:p14="http://schemas.microsoft.com/office/powerpoint/2010/main" val="223880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4" name="Rectangle 3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EABBC530-2818-4C63-A0F9-DDDFC88C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3FB850A-FD3A-41E4-9782-00E3FAA5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32BE9E7-C633-F909-CCF7-A89E44A5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42" name="Freeform 9">
            <a:extLst>
              <a:ext uri="{FF2B5EF4-FFF2-40B4-BE49-F238E27FC236}">
                <a16:creationId xmlns:a16="http://schemas.microsoft.com/office/drawing/2014/main" id="{8C064A0A-E0D3-4457-B1F9-23B5242A6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4273E-612B-4FAE-8792-93125772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0066"/>
                </a:solidFill>
              </a:rPr>
              <a:t>online contribution processing fees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7E14B-65A1-4145-9FDB-11417C9A0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1558344"/>
            <a:ext cx="10412755" cy="38162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contributions received via an online platform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Actblue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win red,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paypal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etc.), report processing fee/s charged by the platform as an expenditure of the campaign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online donor platform would be listed as the entity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processing fees paid during the reporting period can be aggregated and reported as one expenditure </a:t>
            </a:r>
          </a:p>
          <a:p>
            <a:pPr marL="457200" lvl="1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BF8880-9DA8-4529-A341-0B6E4AD12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2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 descr="A brick wall&#10;&#10;Description generated with very high confidence">
            <a:extLst>
              <a:ext uri="{FF2B5EF4-FFF2-40B4-BE49-F238E27FC236}">
                <a16:creationId xmlns:a16="http://schemas.microsoft.com/office/drawing/2014/main" id="{B9A34A26-8C1B-4AAD-9EA6-3B6A3AA1ED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12">
            <a:extLst>
              <a:ext uri="{FF2B5EF4-FFF2-40B4-BE49-F238E27FC236}">
                <a16:creationId xmlns:a16="http://schemas.microsoft.com/office/drawing/2014/main" id="{121C8873-D97B-452B-BF1E-467937DCE4A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71DDA8E-B932-4945-B530-F60A890EAA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26" y="10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AB523-6CE2-4A17-B453-436903DD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089" y="144539"/>
            <a:ext cx="4903454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Social Media Expenditure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F992D-4F79-4613-894D-7705575FB8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4089" y="1837765"/>
            <a:ext cx="5312664" cy="3723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any other expenditure, report all </a:t>
            </a:r>
            <a:r>
              <a:rPr lang="en-US" sz="2400" b="1" i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media activities 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contracted out or part of an ad Agency service, must be itemized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/>
              <a:t>	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445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AEE3-F61A-4F6C-9937-85A3FE93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5275"/>
            <a:ext cx="10396882" cy="101319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Statement of candidate- </a:t>
            </a:r>
            <a:r>
              <a:rPr lang="en-US" sz="4000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5A52-D9A0-4088-9281-EBC72B22C8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791" y="1338470"/>
            <a:ext cx="5522723" cy="4036115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candidate must include: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name, complete mailing address, email address, and office sought for the candidate;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name, complete mailing address, and email address for the campaign treasurer (candidate can serve as own treasurer); and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and address for the campaign depository (bank)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BCE232-BB9B-4132-83E4-539818047C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241" y="1285461"/>
            <a:ext cx="5787358" cy="4142133"/>
          </a:xfrm>
        </p:spPr>
      </p:pic>
    </p:spTree>
    <p:extLst>
      <p:ext uri="{BB962C8B-B14F-4D97-AF65-F5344CB8AC3E}">
        <p14:creationId xmlns:p14="http://schemas.microsoft.com/office/powerpoint/2010/main" val="1653588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1AAE666-D450-4D46-B3F5-E098145E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Freeform 11">
            <a:extLst>
              <a:ext uri="{FF2B5EF4-FFF2-40B4-BE49-F238E27FC236}">
                <a16:creationId xmlns:a16="http://schemas.microsoft.com/office/drawing/2014/main" id="{035AEC3B-8780-40F2-8E36-164A2910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54AA3E27-98A5-4774-AC72-D8E00FEC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9795977E-891E-4A10-B802-1E5BF364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B918539-48DD-4DE8-ABA3-5281D70C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5-Point Star 24">
            <a:extLst>
              <a:ext uri="{FF2B5EF4-FFF2-40B4-BE49-F238E27FC236}">
                <a16:creationId xmlns:a16="http://schemas.microsoft.com/office/drawing/2014/main" id="{0AB3BB71-4233-49EC-85FA-3CBE6B7C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3A98CF9-7D8D-438E-99DF-0A89D4B6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1FC7108-AE7D-4307-9ADD-F57B45DA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B4DC8D4-0E2A-474F-B754-0F2791AC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36F1-7915-4D98-AFE5-8CBB54CF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4" y="359033"/>
            <a:ext cx="3427083" cy="21933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800" dirty="0"/>
              <a:t>Add an attachment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B737E5-F72D-44AC-BF05-93372CD34A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819" y="2756470"/>
            <a:ext cx="3828108" cy="2499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add a receipt, statement, or invoice as an attachment when reporting an expenditure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0C90CD-139D-467F-9CA7-A8AC801A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D8E8B5-D845-43C0-A8A3-993DED3D5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3B6E81-982E-413D-9628-F3DFD406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7BE419-876A-462A-904E-ED462DC912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797" y="733036"/>
            <a:ext cx="4446058" cy="528602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18C4E4E-0822-4FB7-A10D-F11F08A9ECD5}"/>
              </a:ext>
            </a:extLst>
          </p:cNvPr>
          <p:cNvSpPr/>
          <p:nvPr/>
        </p:nvSpPr>
        <p:spPr>
          <a:xfrm>
            <a:off x="5538800" y="5170294"/>
            <a:ext cx="1914740" cy="397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0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1AAE666-D450-4D46-B3F5-E098145E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Freeform 11">
            <a:extLst>
              <a:ext uri="{FF2B5EF4-FFF2-40B4-BE49-F238E27FC236}">
                <a16:creationId xmlns:a16="http://schemas.microsoft.com/office/drawing/2014/main" id="{035AEC3B-8780-40F2-8E36-164A2910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54AA3E27-98A5-4774-AC72-D8E00FEC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9795977E-891E-4A10-B802-1E5BF364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B918539-48DD-4DE8-ABA3-5281D70C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5-Point Star 24">
            <a:extLst>
              <a:ext uri="{FF2B5EF4-FFF2-40B4-BE49-F238E27FC236}">
                <a16:creationId xmlns:a16="http://schemas.microsoft.com/office/drawing/2014/main" id="{0AB3BB71-4233-49EC-85FA-3CBE6B7C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3A98CF9-7D8D-438E-99DF-0A89D4B6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1FC7108-AE7D-4307-9ADD-F57B45DA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B4DC8D4-0E2A-474F-B754-0F2791AC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36F1-7915-4D98-AFE5-8CBB54CF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400"/>
              <a:t>Add an attachment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B737E5-F72D-44AC-BF05-93372CD34A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663" y="4206239"/>
            <a:ext cx="3508811" cy="134730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add an attachment, use the ‘attachments’ tab</a:t>
            </a:r>
          </a:p>
          <a:p>
            <a:pPr marL="0" indent="0" algn="r">
              <a:lnSpc>
                <a:spcPct val="110000"/>
              </a:lnSpc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0C90CD-139D-467F-9CA7-A8AC801A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D8E8B5-D845-43C0-A8A3-993DED3D5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3B6E81-982E-413D-9628-F3DFD406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4A5CC2-11FC-4AEA-8D4D-C720410F3A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14" y="3184956"/>
            <a:ext cx="4331980" cy="3594736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D74A9F-28F7-487D-AE87-446727FB76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78" y="226225"/>
            <a:ext cx="7467766" cy="288042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8BB1FA7-B564-4EF1-B9F9-6CA148B73F5E}"/>
              </a:ext>
            </a:extLst>
          </p:cNvPr>
          <p:cNvSpPr/>
          <p:nvPr/>
        </p:nvSpPr>
        <p:spPr>
          <a:xfrm rot="19268075">
            <a:off x="3914051" y="2708237"/>
            <a:ext cx="1286540" cy="321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5F39C5D-E88D-46DC-9A01-5A243C727C61}"/>
              </a:ext>
            </a:extLst>
          </p:cNvPr>
          <p:cNvSpPr/>
          <p:nvPr/>
        </p:nvSpPr>
        <p:spPr>
          <a:xfrm>
            <a:off x="6667130" y="674607"/>
            <a:ext cx="177553" cy="8795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3D239B-94F0-4128-B1C8-1641BD81FFFA}"/>
              </a:ext>
            </a:extLst>
          </p:cNvPr>
          <p:cNvSpPr/>
          <p:nvPr/>
        </p:nvSpPr>
        <p:spPr>
          <a:xfrm>
            <a:off x="6667130" y="4561122"/>
            <a:ext cx="985421" cy="223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8ADC2B3-5DBE-4F05-8166-EB5C571CA551}"/>
              </a:ext>
            </a:extLst>
          </p:cNvPr>
          <p:cNvSpPr/>
          <p:nvPr/>
        </p:nvSpPr>
        <p:spPr>
          <a:xfrm>
            <a:off x="6042376" y="6261644"/>
            <a:ext cx="1057104" cy="2037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1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6C9FEF2-571A-41A4-8458-15ECC27E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3" name="Freeform 11">
            <a:extLst>
              <a:ext uri="{FF2B5EF4-FFF2-40B4-BE49-F238E27FC236}">
                <a16:creationId xmlns:a16="http://schemas.microsoft.com/office/drawing/2014/main" id="{32218886-CF96-4B72-B065-A5D51EE3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B3045C5E-93FA-407D-BEA7-12245A36F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 25">
            <a:extLst>
              <a:ext uri="{FF2B5EF4-FFF2-40B4-BE49-F238E27FC236}">
                <a16:creationId xmlns:a16="http://schemas.microsoft.com/office/drawing/2014/main" id="{3F0B046C-B5DA-47B6-8BB1-4722F429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5EE9E735-E260-432D-810C-BC6BEF5B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5-Point Star 24">
            <a:extLst>
              <a:ext uri="{FF2B5EF4-FFF2-40B4-BE49-F238E27FC236}">
                <a16:creationId xmlns:a16="http://schemas.microsoft.com/office/drawing/2014/main" id="{C35962A4-FCC1-47E8-9B3F-3C2739C0D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C139A-7DAC-4D6E-AD16-7CC6DA10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/>
              <a:t>Reporting – debts and payments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0E5979B-01F2-AED4-62CA-93A5747B6A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85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E6F-A4C4-4FBE-9D73-3A956789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4585"/>
            <a:ext cx="10396882" cy="1158140"/>
          </a:xfrm>
        </p:spPr>
        <p:txBody>
          <a:bodyPr/>
          <a:lstStyle/>
          <a:p>
            <a:r>
              <a:rPr lang="en-US" dirty="0"/>
              <a:t>Adding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1462-E77A-4BFB-BB9C-E1CE22B95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51" y="1342179"/>
            <a:ext cx="5411849" cy="40330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Debt= obligation owed but not yet paid by campaign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debts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debt/loan payments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debt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FBD758-6CE3-4632-B808-9FDD412DC1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726" y="956825"/>
            <a:ext cx="5447474" cy="420329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46A34-8EF4-4495-8059-F49CFA8D8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85" y="3539056"/>
            <a:ext cx="420660" cy="45114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D1F7A03-4F60-4172-A95D-52BC7EBF5459}"/>
              </a:ext>
            </a:extLst>
          </p:cNvPr>
          <p:cNvSpPr/>
          <p:nvPr/>
        </p:nvSpPr>
        <p:spPr>
          <a:xfrm>
            <a:off x="7079027" y="2114965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0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8B6E-FBF6-45D1-A40F-04EDA7BA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4585"/>
            <a:ext cx="10396882" cy="1158140"/>
          </a:xfrm>
        </p:spPr>
        <p:txBody>
          <a:bodyPr/>
          <a:lstStyle/>
          <a:p>
            <a:r>
              <a:rPr lang="en-US" dirty="0"/>
              <a:t>Adding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8323-BC49-40A3-A0C4-BBAF8AEBAA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823" y="1223494"/>
            <a:ext cx="5117691" cy="41510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‘Row Details’ to manually enter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‘entity search’ allows you to search for entity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required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6F02C5-3562-4F63-976A-03F1F7339AC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03" y="875763"/>
            <a:ext cx="5830474" cy="4498823"/>
          </a:xfrm>
        </p:spPr>
      </p:pic>
    </p:spTree>
    <p:extLst>
      <p:ext uri="{BB962C8B-B14F-4D97-AF65-F5344CB8AC3E}">
        <p14:creationId xmlns:p14="http://schemas.microsoft.com/office/powerpoint/2010/main" val="89578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0" descr="Clipart - red round error warning icon">
            <a:extLst>
              <a:ext uri="{FF2B5EF4-FFF2-40B4-BE49-F238E27FC236}">
                <a16:creationId xmlns:a16="http://schemas.microsoft.com/office/drawing/2014/main" id="{46D19019-D3A2-2558-BDD1-3F7B2D4863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24299" b="245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8056FB53-DB0F-413C-8771-02CB43411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F0AB8-578F-4183-821A-CB0AC659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1896016" y="3092095"/>
            <a:ext cx="3141768" cy="9506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debts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0555E-E5CA-460C-89AA-14D17A84DB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rot="21420000">
            <a:off x="4779386" y="2453949"/>
            <a:ext cx="6867212" cy="29446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debts with same level of detail as expenditures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Debts owed by the campaign must be reported at the time the obligation is incurred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reporting error – waiting for invoice to report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know amount, estimate (you can amend if necessary)</a:t>
            </a:r>
          </a:p>
          <a:p>
            <a:pPr marL="457200"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6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FA4F-6F44-4C20-A311-20880AE8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306147"/>
            <a:ext cx="5519927" cy="1158140"/>
          </a:xfrm>
        </p:spPr>
        <p:txBody>
          <a:bodyPr/>
          <a:lstStyle/>
          <a:p>
            <a:r>
              <a:rPr lang="en-US" dirty="0"/>
              <a:t>Adding a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82EAF-FB22-4BBB-B2CA-608A79202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024" y="1468382"/>
            <a:ext cx="5413906" cy="416397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Payment= payment provided on a previously reported debt or loan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payments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debt or loan to make a payment on, then Click ‘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payment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add a new payment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D8FF5A-69AE-4324-AD52-340BCF772EF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616" y="1081135"/>
            <a:ext cx="5564311" cy="42934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33DAF-0E90-40EC-AFFA-E44ECE7ED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806" y="3890613"/>
            <a:ext cx="420660" cy="45114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056AB46-1404-4BCA-BC42-D72BC5132646}"/>
              </a:ext>
            </a:extLst>
          </p:cNvPr>
          <p:cNvSpPr/>
          <p:nvPr/>
        </p:nvSpPr>
        <p:spPr>
          <a:xfrm>
            <a:off x="7102136" y="1879377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9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3454-55B8-4A74-92A8-ACF466CC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324585"/>
            <a:ext cx="5519927" cy="1158140"/>
          </a:xfrm>
        </p:spPr>
        <p:txBody>
          <a:bodyPr/>
          <a:lstStyle/>
          <a:p>
            <a:r>
              <a:rPr lang="en-US" dirty="0"/>
              <a:t>Adding a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CD92-191F-48BA-8D2F-3F8E7C6B01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587" y="1262130"/>
            <a:ext cx="5669695" cy="411245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date of the payment in the ‘date field’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 of the payment in the ‘paid amount’ field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date and payment amount information has been entered, hit ‘submit’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after every entry!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B080D-AE3E-445C-B25A-2908640019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82" y="1145530"/>
            <a:ext cx="5480855" cy="4229055"/>
          </a:xfrm>
        </p:spPr>
      </p:pic>
    </p:spTree>
    <p:extLst>
      <p:ext uri="{BB962C8B-B14F-4D97-AF65-F5344CB8AC3E}">
        <p14:creationId xmlns:p14="http://schemas.microsoft.com/office/powerpoint/2010/main" val="2764718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34CC656F-1D5C-0263-D338-D52443C9E7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-106013" y="19775"/>
            <a:ext cx="12191980" cy="6857990"/>
          </a:xfrm>
          <a:prstGeom prst="rect">
            <a:avLst/>
          </a:prstGeom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F2138-212C-45A0-A5C7-E9C1F58832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rot="21420000">
            <a:off x="246165" y="1075581"/>
            <a:ext cx="7601086" cy="43286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 on outstanding debts or loans owed by the campaign are reported using the ‘payments’ tab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Obligations do not have to be paid off in full all at once- can pay off incrementally</a:t>
            </a:r>
          </a:p>
        </p:txBody>
      </p:sp>
    </p:spTree>
    <p:extLst>
      <p:ext uri="{BB962C8B-B14F-4D97-AF65-F5344CB8AC3E}">
        <p14:creationId xmlns:p14="http://schemas.microsoft.com/office/powerpoint/2010/main" val="3835572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2CC3-96CB-483D-A59A-2013FFC9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43" y="998290"/>
            <a:ext cx="4126860" cy="746028"/>
          </a:xfrm>
        </p:spPr>
        <p:txBody>
          <a:bodyPr/>
          <a:lstStyle/>
          <a:p>
            <a:pPr algn="ctr"/>
            <a:r>
              <a:rPr lang="en-US"/>
              <a:t>REVIEW</a:t>
            </a:r>
          </a:p>
        </p:txBody>
      </p:sp>
      <p:pic>
        <p:nvPicPr>
          <p:cNvPr id="6" name="Content Placeholder 5" descr="A clock hanging on the wall&#10;&#10;Description generated with very high confidence">
            <a:extLst>
              <a:ext uri="{FF2B5EF4-FFF2-40B4-BE49-F238E27FC236}">
                <a16:creationId xmlns:a16="http://schemas.microsoft.com/office/drawing/2014/main" id="{D802C591-71B0-4254-A2B3-6711642B0F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186" y="685800"/>
            <a:ext cx="4691041" cy="4689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6C1C-4F9D-46A8-8CCC-465D5B15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487" y="1744318"/>
            <a:ext cx="4949505" cy="34556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Navigate on CERS - real time Examples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from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F28A-248E-4DC1-AA56-4829EE20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325275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Statement of candidate- reporting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D8B3-3A85-4D4B-A06A-0724C07D5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09" y="1519228"/>
            <a:ext cx="5414532" cy="395392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‘b’ box: combined contributions/expenditures under $500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‘b’ box candidates not required to file finance reports</a:t>
            </a:r>
          </a:p>
          <a:p>
            <a:pPr lvl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begin filing finance reports if contribution/expenditure activity hits $500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53FF-5FE3-446E-A0A6-C462ED892E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483416"/>
            <a:ext cx="5086538" cy="389117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‘c’ box: combined contributions/expenditures meet or exceed $500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‘c’ box candidates are required to file finance reports disclosing contributions received and expenditures 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03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2EEA-9F77-4EDD-A295-E95F4397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30" y="252193"/>
            <a:ext cx="10396882" cy="1158140"/>
          </a:xfrm>
        </p:spPr>
        <p:txBody>
          <a:bodyPr/>
          <a:lstStyle/>
          <a:p>
            <a:r>
              <a:rPr lang="en-US" dirty="0"/>
              <a:t>Step 3: Certify and file the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7E1884-ABBA-44E8-9990-6122F87DE6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3" y="1410333"/>
            <a:ext cx="5627655" cy="40889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D2B5A-4BB8-4C53-AB36-C90038C190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519708"/>
            <a:ext cx="5378074" cy="38548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‘file’ tab, navigate to the ‘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certify and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subtab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 the report, then click ‘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certify and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report is not filed until it has been certified and filed!</a:t>
            </a:r>
          </a:p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50B409B-A66F-4FE6-BD4C-88EA904EEB54}"/>
              </a:ext>
            </a:extLst>
          </p:cNvPr>
          <p:cNvSpPr/>
          <p:nvPr/>
        </p:nvSpPr>
        <p:spPr>
          <a:xfrm>
            <a:off x="2252427" y="1449497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31C3E354-E9AE-4FF6-98EF-6D568638C1A6}"/>
              </a:ext>
            </a:extLst>
          </p:cNvPr>
          <p:cNvSpPr/>
          <p:nvPr/>
        </p:nvSpPr>
        <p:spPr>
          <a:xfrm>
            <a:off x="401374" y="4341485"/>
            <a:ext cx="418581" cy="49697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4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18AF-3A5D-44EE-B37C-F8A1C45F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41" y="428223"/>
            <a:ext cx="10396882" cy="1158140"/>
          </a:xfrm>
        </p:spPr>
        <p:txBody>
          <a:bodyPr/>
          <a:lstStyle/>
          <a:p>
            <a:r>
              <a:rPr lang="en-US" dirty="0"/>
              <a:t>attribution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6E191-947D-45AF-9370-15BEE21553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7241" y="1712890"/>
            <a:ext cx="5516497" cy="33491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A8BC3-13A6-495C-A4C1-3EE97D52E0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73738" y="685800"/>
            <a:ext cx="5732461" cy="4688785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paid campaign materials require a ‘paid for by’ attribution message,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13-35-225, MCA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Includes any paid social media activity!</a:t>
            </a:r>
            <a:endParaRPr lang="en-US" sz="31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the statement ‘paid for by’ with the name of the candidate/candidate’s campaign and address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partisan race, partisan affiliation must also be included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paid for by j coffee, po box 1, Helena, mt 59601. Coffee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43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815F-5677-4ED2-A292-C62E432A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4585"/>
            <a:ext cx="10396882" cy="1158140"/>
          </a:xfrm>
        </p:spPr>
        <p:txBody>
          <a:bodyPr/>
          <a:lstStyle/>
          <a:p>
            <a:r>
              <a:rPr lang="en-US" dirty="0"/>
              <a:t>Campaign to keep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8BF3-ECEE-40A0-83D7-4B99DC0BE3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58344"/>
            <a:ext cx="5088714" cy="381624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campaign, the treasurer “shall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detailed accounts of all contributions received and all expenditures made by or on behalf of the candidate”,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13-37-208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MCA</a:t>
            </a:r>
          </a:p>
          <a:p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 must be kept for 2 years!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58E87CA-F987-61C0-E95D-72DAB45FB5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99" y="1558344"/>
            <a:ext cx="5367699" cy="38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9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8" descr="A brick wall&#10;&#10;Description generated with very high confidence">
            <a:extLst>
              <a:ext uri="{FF2B5EF4-FFF2-40B4-BE49-F238E27FC236}">
                <a16:creationId xmlns:a16="http://schemas.microsoft.com/office/drawing/2014/main" id="{442BF582-FF2B-462E-A0AE-B16F473986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0">
            <a:extLst>
              <a:ext uri="{FF2B5EF4-FFF2-40B4-BE49-F238E27FC236}">
                <a16:creationId xmlns:a16="http://schemas.microsoft.com/office/drawing/2014/main" id="{A331A07C-DCB0-4B88-B53E-568275CB5E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5320B800-0C18-4A6C-BC73-7CA95DF13B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A30756B-9636-48CA-A0CA-F0F5C7CB41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7C5D03-9634-41DB-80AF-AA570F8DAE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5">
            <a:extLst>
              <a:ext uri="{FF2B5EF4-FFF2-40B4-BE49-F238E27FC236}">
                <a16:creationId xmlns:a16="http://schemas.microsoft.com/office/drawing/2014/main" id="{3D6202A1-E662-4881-9D45-3B6C4D4BE7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282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42CA493-6248-493B-AB53-FA6611834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11749" y="689358"/>
            <a:ext cx="2608785" cy="4219633"/>
          </a:xfrm>
          <a:prstGeom prst="rect">
            <a:avLst/>
          </a:prstGeom>
        </p:spPr>
      </p:pic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8D746A-2A92-4A67-B3FA-7AA3D7D0724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978" y="683155"/>
            <a:ext cx="2614164" cy="4225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51425-7D4F-4C4E-B088-1D31F19A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7" y="342900"/>
            <a:ext cx="4210873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Inspection Reports &amp; Exams</a:t>
            </a:r>
          </a:p>
        </p:txBody>
      </p:sp>
      <p:sp>
        <p:nvSpPr>
          <p:cNvPr id="32" name="Content Placeholder 15">
            <a:extLst>
              <a:ext uri="{FF2B5EF4-FFF2-40B4-BE49-F238E27FC236}">
                <a16:creationId xmlns:a16="http://schemas.microsoft.com/office/drawing/2014/main" id="{D52B582A-CA55-406C-BD4A-96BC98808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984" y="1494865"/>
            <a:ext cx="5034251" cy="4030922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report is filed,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provide guidance with cursory inspection reports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revisions as requested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at end of campaign</a:t>
            </a:r>
          </a:p>
          <a:p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the candidate’s ultimate responsibility to report correctly and completely!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34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4613DFD-35BD-4F1C-BCBE-6E6ED23EC5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559E914-E0BA-4B8B-8FDE-5804BC0A49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C5C124-9D10-4806-B4E7-EA14FE47C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45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E4D31F-348A-4664-AA69-579EEB0A9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51425-7D4F-4C4E-B088-1D31F19A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68" y="234347"/>
            <a:ext cx="4957275" cy="114682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Order of Noncompliance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and Formal Complaints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CF626858-3C29-4D7E-B7F9-BD7AA8C10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07" y="1381172"/>
            <a:ext cx="5198966" cy="475659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The Commissioner may file an order of noncompliance compelling compliance with all reporting laws/rules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Failure to file reports as required or fully/accurately disclose contributions received and expenditures made may lead to a formal campaign finance complaint being filed against a candidate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Complaint process is public- anyone can file a complaint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04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306D-9901-4F47-9BF3-B9357101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441102"/>
            <a:ext cx="10396882" cy="1158140"/>
          </a:xfrm>
        </p:spPr>
        <p:txBody>
          <a:bodyPr/>
          <a:lstStyle/>
          <a:p>
            <a:pPr algn="ctr"/>
            <a:r>
              <a:rPr lang="en-US" dirty="0"/>
              <a:t>Questions?   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BD1-9F88-4BDC-9DF1-0C23FA52DA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7887" y="1483415"/>
            <a:ext cx="9079606" cy="3873975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https://politicalpractices.mt.gov/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cpphelp@mt.gov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cppcompliance@mt.gov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(406) 444-2942</a:t>
            </a: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Facebook/Twitter: @MontanaCOPP</a:t>
            </a: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resources: </a:t>
            </a:r>
          </a:p>
          <a:p>
            <a:pPr lvl="1"/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the candidate and treasurer guide to navigating </a:t>
            </a:r>
            <a:r>
              <a:rPr lang="en-US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cers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Accounting and reporting manual for candidates and campaign treasurers (green book)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reporting and disclosure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tips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0E277-A257-425E-9883-75FABAD8AE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53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7" descr="A brick wall&#10;&#10;Description generated with very high confidence">
            <a:extLst>
              <a:ext uri="{FF2B5EF4-FFF2-40B4-BE49-F238E27FC236}">
                <a16:creationId xmlns:a16="http://schemas.microsoft.com/office/drawing/2014/main" id="{64130656-E6CE-4204-B668-891EB9D83D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" name="Freeform 11">
            <a:extLst>
              <a:ext uri="{FF2B5EF4-FFF2-40B4-BE49-F238E27FC236}">
                <a16:creationId xmlns:a16="http://schemas.microsoft.com/office/drawing/2014/main" id="{B604D23A-1440-4E45-8250-C1AA6C565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CB21A277-BB41-4177-B443-520F6367A1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20558E6F-FF0D-42DA-8C5D-969D31E7B3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BEEAD229-3E2B-444E-A065-A05BD80AA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5-Point Star 24">
            <a:extLst>
              <a:ext uri="{FF2B5EF4-FFF2-40B4-BE49-F238E27FC236}">
                <a16:creationId xmlns:a16="http://schemas.microsoft.com/office/drawing/2014/main" id="{F2DB11F8-A7EC-4C77-BC87-DAAC344694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6" name="Picture 39" descr="A brick wall&#10;&#10;Description generated with very high confidence">
            <a:extLst>
              <a:ext uri="{FF2B5EF4-FFF2-40B4-BE49-F238E27FC236}">
                <a16:creationId xmlns:a16="http://schemas.microsoft.com/office/drawing/2014/main" id="{6CAF4684-3621-4131-85CA-667E5F9B2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7" name="Rectangle 41">
            <a:extLst>
              <a:ext uri="{FF2B5EF4-FFF2-40B4-BE49-F238E27FC236}">
                <a16:creationId xmlns:a16="http://schemas.microsoft.com/office/drawing/2014/main" id="{F3A2F4C3-EF47-42DB-9724-8D2DF98572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8">
            <a:extLst>
              <a:ext uri="{FF2B5EF4-FFF2-40B4-BE49-F238E27FC236}">
                <a16:creationId xmlns:a16="http://schemas.microsoft.com/office/drawing/2014/main" id="{538305B8-590D-422A-BEF4-ACB3F5D958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AA4B56A6-D516-48FC-B63E-234523FCC5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47">
            <a:extLst>
              <a:ext uri="{FF2B5EF4-FFF2-40B4-BE49-F238E27FC236}">
                <a16:creationId xmlns:a16="http://schemas.microsoft.com/office/drawing/2014/main" id="{1920F4E1-011F-48EA-93A5-E27E8265253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93A3D3-810C-436F-A988-E07EA0CC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2" y="4714814"/>
            <a:ext cx="10818199" cy="1075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/>
              <a:t>Update your statement of candidate</a:t>
            </a:r>
            <a:br>
              <a:rPr lang="en-US" sz="3200"/>
            </a:br>
            <a:r>
              <a:rPr lang="en-US" sz="3200"/>
              <a:t>Within 5 days of change!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5DA235-A1EC-4DE6-A706-17A16E4BD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913" y="5797647"/>
            <a:ext cx="10811424" cy="555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Treasurer revision, email or phone number change,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F15E6-AD8D-4902-9EC7-D3088A629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82" y="449579"/>
            <a:ext cx="5722015" cy="3311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EEBF4-1358-4F1D-9696-9CF6109E5D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846" y="533576"/>
            <a:ext cx="4622463" cy="3216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06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C201-5907-4979-889E-5D73D18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5275"/>
            <a:ext cx="5088713" cy="1158140"/>
          </a:xfrm>
        </p:spPr>
        <p:txBody>
          <a:bodyPr>
            <a:normAutofit/>
          </a:bodyPr>
          <a:lstStyle/>
          <a:p>
            <a:r>
              <a:rPr lang="en-US" dirty="0"/>
              <a:t>Reporting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799D-84C9-4292-BDDD-C0089A980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5088714" cy="389117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C-5 campaign finance reports are due march 20, April 20, may 20, June 20, august 20, September 20, October 20, and November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reporting calendar available on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reporting calendars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83C0395-0C23-4998-9A0B-E1EC097F5D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2332326"/>
            <a:ext cx="5086350" cy="277437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7D83D-D581-4F58-8BBE-46FBDCC4F153}"/>
              </a:ext>
            </a:extLst>
          </p:cNvPr>
          <p:cNvSpPr txBox="1"/>
          <p:nvPr/>
        </p:nvSpPr>
        <p:spPr>
          <a:xfrm>
            <a:off x="5992034" y="318808"/>
            <a:ext cx="54180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Years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Statewide, State District &amp; County candidates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EB2CE-ABDF-4940-9D6C-626E0431FFAA}"/>
              </a:ext>
            </a:extLst>
          </p:cNvPr>
          <p:cNvSpPr txBox="1"/>
          <p:nvPr/>
        </p:nvSpPr>
        <p:spPr>
          <a:xfrm>
            <a:off x="5992034" y="1149805"/>
            <a:ext cx="541808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- School District &amp; City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(Odd years)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 have different calendars – see reporting calendar tab on website </a:t>
            </a:r>
          </a:p>
        </p:txBody>
      </p:sp>
    </p:spTree>
    <p:extLst>
      <p:ext uri="{BB962C8B-B14F-4D97-AF65-F5344CB8AC3E}">
        <p14:creationId xmlns:p14="http://schemas.microsoft.com/office/powerpoint/2010/main" val="291632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BAB2-334C-4791-9894-FFCAF250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83" y="274982"/>
            <a:ext cx="10500995" cy="1151965"/>
          </a:xfrm>
        </p:spPr>
        <p:txBody>
          <a:bodyPr>
            <a:normAutofit/>
          </a:bodyPr>
          <a:lstStyle/>
          <a:p>
            <a:pPr algn="ctr"/>
            <a:r>
              <a:rPr lang="en-US" sz="4600" dirty="0"/>
              <a:t>Campaign contribution limits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220BB-947C-4919-BACF-63872CB1AB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639" y="1055885"/>
            <a:ext cx="11335882" cy="423173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limited in amount they can accept from contributors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In-kind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towards the contribution limits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Candidate is not limited in what they can contribute to their own campaign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https://politicalpractices.mt.gov/Home/Contribution-Limits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5854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E62843886DE4C8CF6082E61470028" ma:contentTypeVersion="11" ma:contentTypeDescription="Create a new document." ma:contentTypeScope="" ma:versionID="9ffe75d625dced52bb4afeb48f37c958">
  <xsd:schema xmlns:xsd="http://www.w3.org/2001/XMLSchema" xmlns:xs="http://www.w3.org/2001/XMLSchema" xmlns:p="http://schemas.microsoft.com/office/2006/metadata/properties" xmlns:ns3="e48318bf-6a67-4fd9-8f12-688518d51892" xmlns:ns4="a08c6817-34c3-4a72-8545-38ad17bc9168" targetNamespace="http://schemas.microsoft.com/office/2006/metadata/properties" ma:root="true" ma:fieldsID="aae6650e9bce38868fcaa312e4fc05e3" ns3:_="" ns4:_="">
    <xsd:import namespace="e48318bf-6a67-4fd9-8f12-688518d51892"/>
    <xsd:import namespace="a08c6817-34c3-4a72-8545-38ad17bc91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318bf-6a67-4fd9-8f12-688518d518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c6817-34c3-4a72-8545-38ad17bc9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8c6817-34c3-4a72-8545-38ad17bc9168" xsi:nil="true"/>
  </documentManagement>
</p:properties>
</file>

<file path=customXml/itemProps1.xml><?xml version="1.0" encoding="utf-8"?>
<ds:datastoreItem xmlns:ds="http://schemas.openxmlformats.org/officeDocument/2006/customXml" ds:itemID="{D5093C22-F6E1-4215-93EA-E4DF791BC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962D2-CF27-4CF6-A8B7-0E8BBEC961BE}">
  <ds:schemaRefs>
    <ds:schemaRef ds:uri="a08c6817-34c3-4a72-8545-38ad17bc9168"/>
    <ds:schemaRef ds:uri="e48318bf-6a67-4fd9-8f12-688518d518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052539-0DFE-48EC-934A-A3332579668E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a08c6817-34c3-4a72-8545-38ad17bc9168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48318bf-6a67-4fd9-8f12-688518d5189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3273</Words>
  <Application>Microsoft Office PowerPoint</Application>
  <PresentationFormat>Widescreen</PresentationFormat>
  <Paragraphs>366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Bahnschrift SemiBold</vt:lpstr>
      <vt:lpstr>Calibri</vt:lpstr>
      <vt:lpstr>Impact</vt:lpstr>
      <vt:lpstr>Times New Roman</vt:lpstr>
      <vt:lpstr>Main Event</vt:lpstr>
      <vt:lpstr>Campaign finance Reporting</vt:lpstr>
      <vt:lpstr>File the statement of candidate within 5 days!</vt:lpstr>
      <vt:lpstr>Step 1: Access CERS</vt:lpstr>
      <vt:lpstr>Accessing cers- steps</vt:lpstr>
      <vt:lpstr>Statement of candidate- requirements</vt:lpstr>
      <vt:lpstr>Statement of candidate- reporting status</vt:lpstr>
      <vt:lpstr>Update your statement of candidate Within 5 days of change!</vt:lpstr>
      <vt:lpstr>Reporting dates</vt:lpstr>
      <vt:lpstr>Campaign contribution limits</vt:lpstr>
      <vt:lpstr>Contribution Limits apply per election!</vt:lpstr>
      <vt:lpstr>Campaign account</vt:lpstr>
      <vt:lpstr>Reporting contributions- primary and general</vt:lpstr>
      <vt:lpstr>Reporting contributions- primary and general</vt:lpstr>
      <vt:lpstr>File your report electronically, using cers</vt:lpstr>
      <vt:lpstr>Filing a C-5 campaign finance report</vt:lpstr>
      <vt:lpstr>Step 1: Access the c-5 report</vt:lpstr>
      <vt:lpstr>Access the C-5 report</vt:lpstr>
      <vt:lpstr>Step 2: report contributions received, expenditures made, debts owed, and payments</vt:lpstr>
      <vt:lpstr>Reporting contributions received</vt:lpstr>
      <vt:lpstr>Reporting contributions received</vt:lpstr>
      <vt:lpstr>Adding individual contributions</vt:lpstr>
      <vt:lpstr>Adding individual contributions</vt:lpstr>
      <vt:lpstr>Adding individual contributions</vt:lpstr>
      <vt:lpstr>Adding individual contributions</vt:lpstr>
      <vt:lpstr>Adding committee contributions</vt:lpstr>
      <vt:lpstr>Adding committee contributions</vt:lpstr>
      <vt:lpstr>Adding committee contributions</vt:lpstr>
      <vt:lpstr>Adding fundraiser contributions</vt:lpstr>
      <vt:lpstr>Adding fundraiser contributions</vt:lpstr>
      <vt:lpstr>Adding fundraiser contributions</vt:lpstr>
      <vt:lpstr>Adding fundraiser contributions</vt:lpstr>
      <vt:lpstr>Refunds, etc.</vt:lpstr>
      <vt:lpstr>Refunds, etc.</vt:lpstr>
      <vt:lpstr>Refunds, etc.</vt:lpstr>
      <vt:lpstr>Candidate contribution vs. candidate loan</vt:lpstr>
      <vt:lpstr>Adding a loan</vt:lpstr>
      <vt:lpstr>Adding a loan</vt:lpstr>
      <vt:lpstr>PowerPoint Presentation</vt:lpstr>
      <vt:lpstr>Adding a candidate contribution</vt:lpstr>
      <vt:lpstr>Adding a candidate contribution</vt:lpstr>
      <vt:lpstr>REVIEW</vt:lpstr>
      <vt:lpstr>PowerPoint Presentation</vt:lpstr>
      <vt:lpstr>Adding an expenditure</vt:lpstr>
      <vt:lpstr>Adding an expenditure</vt:lpstr>
      <vt:lpstr>PowerPoint Presentation</vt:lpstr>
      <vt:lpstr>PowerPoint Presentation</vt:lpstr>
      <vt:lpstr>PowerPoint Presentation</vt:lpstr>
      <vt:lpstr>online contribution processing fees</vt:lpstr>
      <vt:lpstr>Social Media Expenditure Reporting</vt:lpstr>
      <vt:lpstr>Add an attachment</vt:lpstr>
      <vt:lpstr>Add an attachment</vt:lpstr>
      <vt:lpstr>Reporting – debts and payments</vt:lpstr>
      <vt:lpstr>Adding a debt</vt:lpstr>
      <vt:lpstr>Adding a debt</vt:lpstr>
      <vt:lpstr>debts</vt:lpstr>
      <vt:lpstr>Adding a payment</vt:lpstr>
      <vt:lpstr>Adding a payment</vt:lpstr>
      <vt:lpstr>PowerPoint Presentation</vt:lpstr>
      <vt:lpstr>REVIEW</vt:lpstr>
      <vt:lpstr>Step 3: Certify and file the report</vt:lpstr>
      <vt:lpstr>attribution</vt:lpstr>
      <vt:lpstr>Campaign to keep records</vt:lpstr>
      <vt:lpstr>Inspection Reports &amp; Exams</vt:lpstr>
      <vt:lpstr>Order of Noncompliance and Formal Complaints</vt:lpstr>
      <vt:lpstr>Questions?  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finance Reporting</dc:title>
  <dc:creator>Beall, Katie</dc:creator>
  <cp:lastModifiedBy>Cook, Scott</cp:lastModifiedBy>
  <cp:revision>18</cp:revision>
  <cp:lastPrinted>2024-01-30T17:34:35Z</cp:lastPrinted>
  <dcterms:created xsi:type="dcterms:W3CDTF">2020-03-02T23:23:50Z</dcterms:created>
  <dcterms:modified xsi:type="dcterms:W3CDTF">2024-02-27T20:09:21Z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0x01010042EE62843886DE4C8CF6082E61470028</vt:lpwstr>
  </property>
</Properties>
</file>