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5" r:id="rId3"/>
    <p:sldId id="266" r:id="rId4"/>
    <p:sldId id="278" r:id="rId5"/>
    <p:sldId id="279" r:id="rId6"/>
    <p:sldId id="257" r:id="rId7"/>
    <p:sldId id="269" r:id="rId8"/>
    <p:sldId id="268" r:id="rId9"/>
    <p:sldId id="283" r:id="rId10"/>
    <p:sldId id="260" r:id="rId11"/>
    <p:sldId id="265" r:id="rId12"/>
    <p:sldId id="282" r:id="rId13"/>
    <p:sldId id="258" r:id="rId14"/>
    <p:sldId id="259" r:id="rId15"/>
    <p:sldId id="275" r:id="rId16"/>
    <p:sldId id="280" r:id="rId17"/>
    <p:sldId id="267" r:id="rId18"/>
    <p:sldId id="284" r:id="rId19"/>
    <p:sldId id="272" r:id="rId20"/>
    <p:sldId id="270" r:id="rId21"/>
    <p:sldId id="261" r:id="rId22"/>
    <p:sldId id="262" r:id="rId23"/>
    <p:sldId id="271" r:id="rId24"/>
    <p:sldId id="263" r:id="rId25"/>
    <p:sldId id="273" r:id="rId26"/>
    <p:sldId id="264" r:id="rId27"/>
    <p:sldId id="274" r:id="rId28"/>
    <p:sldId id="276" r:id="rId29"/>
    <p:sldId id="277" r:id="rId30"/>
    <p:sldId id="286" r:id="rId31"/>
    <p:sldId id="281"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117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9115C8-DE32-4A30-ADC3-FC97CC946C0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B7AC3F8-CF54-4D99-8F27-682D7FE7A3C2}">
      <dgm:prSet/>
      <dgm:spPr/>
      <dgm:t>
        <a:bodyPr/>
        <a:lstStyle/>
        <a:p>
          <a:pPr>
            <a:defRPr cap="all"/>
          </a:pPr>
          <a:r>
            <a:rPr lang="en-US" b="0" i="0"/>
            <a:t>ETHICS AND ELECTIONS</a:t>
          </a:r>
          <a:endParaRPr lang="en-US"/>
        </a:p>
      </dgm:t>
    </dgm:pt>
    <dgm:pt modelId="{EB070E9E-AE77-496C-A09C-B4817A0FEF42}" type="parTrans" cxnId="{6F3338C1-3249-4767-91DB-246F339DC92E}">
      <dgm:prSet/>
      <dgm:spPr/>
      <dgm:t>
        <a:bodyPr/>
        <a:lstStyle/>
        <a:p>
          <a:endParaRPr lang="en-US"/>
        </a:p>
      </dgm:t>
    </dgm:pt>
    <dgm:pt modelId="{1C714C6C-E9EF-4209-A917-589242BA116B}" type="sibTrans" cxnId="{6F3338C1-3249-4767-91DB-246F339DC92E}">
      <dgm:prSet/>
      <dgm:spPr/>
      <dgm:t>
        <a:bodyPr/>
        <a:lstStyle/>
        <a:p>
          <a:endParaRPr lang="en-US"/>
        </a:p>
      </dgm:t>
    </dgm:pt>
    <dgm:pt modelId="{790375E2-8207-4B8E-B79A-8529336E1DCA}">
      <dgm:prSet/>
      <dgm:spPr/>
      <dgm:t>
        <a:bodyPr/>
        <a:lstStyle/>
        <a:p>
          <a:pPr>
            <a:defRPr cap="all"/>
          </a:pPr>
          <a:r>
            <a:rPr lang="en-US" b="0" i="0"/>
            <a:t>CAMPAIGN FINANCE AND LOCAL GOV’T</a:t>
          </a:r>
          <a:endParaRPr lang="en-US"/>
        </a:p>
      </dgm:t>
    </dgm:pt>
    <dgm:pt modelId="{3EBDB654-0311-45F6-991C-3A9D4F762EB1}" type="parTrans" cxnId="{7BA712B2-DED5-468F-B8DD-87F73F19CDDF}">
      <dgm:prSet/>
      <dgm:spPr/>
      <dgm:t>
        <a:bodyPr/>
        <a:lstStyle/>
        <a:p>
          <a:endParaRPr lang="en-US"/>
        </a:p>
      </dgm:t>
    </dgm:pt>
    <dgm:pt modelId="{0928B951-03E3-45D3-83DE-31D82B565BF6}" type="sibTrans" cxnId="{7BA712B2-DED5-468F-B8DD-87F73F19CDDF}">
      <dgm:prSet/>
      <dgm:spPr/>
      <dgm:t>
        <a:bodyPr/>
        <a:lstStyle/>
        <a:p>
          <a:endParaRPr lang="en-US"/>
        </a:p>
      </dgm:t>
    </dgm:pt>
    <dgm:pt modelId="{FF2E298E-2C37-482A-9C54-842CB78B93E1}">
      <dgm:prSet/>
      <dgm:spPr/>
      <dgm:t>
        <a:bodyPr/>
        <a:lstStyle/>
        <a:p>
          <a:pPr>
            <a:defRPr cap="all"/>
          </a:pPr>
          <a:r>
            <a:rPr lang="en-US" b="0" i="0"/>
            <a:t>CITY OF BOZEMAN V. CITY OF BOZEMAN</a:t>
          </a:r>
          <a:endParaRPr lang="en-US"/>
        </a:p>
      </dgm:t>
    </dgm:pt>
    <dgm:pt modelId="{9BA3CB13-55E7-4F86-BCC6-051D19C352FC}" type="parTrans" cxnId="{7C1BF183-C45B-4EEF-B4E1-9B7908C8C8C9}">
      <dgm:prSet/>
      <dgm:spPr/>
      <dgm:t>
        <a:bodyPr/>
        <a:lstStyle/>
        <a:p>
          <a:endParaRPr lang="en-US"/>
        </a:p>
      </dgm:t>
    </dgm:pt>
    <dgm:pt modelId="{644DE4BB-C9EF-4453-9734-481AFAD2CE0D}" type="sibTrans" cxnId="{7C1BF183-C45B-4EEF-B4E1-9B7908C8C8C9}">
      <dgm:prSet/>
      <dgm:spPr/>
      <dgm:t>
        <a:bodyPr/>
        <a:lstStyle/>
        <a:p>
          <a:endParaRPr lang="en-US"/>
        </a:p>
      </dgm:t>
    </dgm:pt>
    <dgm:pt modelId="{52057E95-B804-4B25-B120-0567F079FB7A}" type="pres">
      <dgm:prSet presAssocID="{0F9115C8-DE32-4A30-ADC3-FC97CC946C0D}" presName="root" presStyleCnt="0">
        <dgm:presLayoutVars>
          <dgm:dir/>
          <dgm:resizeHandles val="exact"/>
        </dgm:presLayoutVars>
      </dgm:prSet>
      <dgm:spPr/>
    </dgm:pt>
    <dgm:pt modelId="{92221DC8-E419-436F-B917-088E63DD923B}" type="pres">
      <dgm:prSet presAssocID="{DB7AC3F8-CF54-4D99-8F27-682D7FE7A3C2}" presName="compNode" presStyleCnt="0"/>
      <dgm:spPr/>
    </dgm:pt>
    <dgm:pt modelId="{44CC3518-743A-43B0-AEF3-12AF9F02DD58}" type="pres">
      <dgm:prSet presAssocID="{DB7AC3F8-CF54-4D99-8F27-682D7FE7A3C2}" presName="iconBgRect" presStyleLbl="bgShp" presStyleIdx="0" presStyleCnt="3"/>
      <dgm:spPr/>
    </dgm:pt>
    <dgm:pt modelId="{AF31D9D2-21FF-4A6F-8A44-B7D0E3092092}" type="pres">
      <dgm:prSet presAssocID="{DB7AC3F8-CF54-4D99-8F27-682D7FE7A3C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1AAE9F52-7250-436D-8893-CB9C7C1711A4}" type="pres">
      <dgm:prSet presAssocID="{DB7AC3F8-CF54-4D99-8F27-682D7FE7A3C2}" presName="spaceRect" presStyleCnt="0"/>
      <dgm:spPr/>
    </dgm:pt>
    <dgm:pt modelId="{029974A8-1944-428E-899B-C87A9E6EF7BB}" type="pres">
      <dgm:prSet presAssocID="{DB7AC3F8-CF54-4D99-8F27-682D7FE7A3C2}" presName="textRect" presStyleLbl="revTx" presStyleIdx="0" presStyleCnt="3">
        <dgm:presLayoutVars>
          <dgm:chMax val="1"/>
          <dgm:chPref val="1"/>
        </dgm:presLayoutVars>
      </dgm:prSet>
      <dgm:spPr/>
    </dgm:pt>
    <dgm:pt modelId="{7E6367E5-0FAE-4546-9068-4050533FD988}" type="pres">
      <dgm:prSet presAssocID="{1C714C6C-E9EF-4209-A917-589242BA116B}" presName="sibTrans" presStyleCnt="0"/>
      <dgm:spPr/>
    </dgm:pt>
    <dgm:pt modelId="{9754DB5C-E4D7-4DDF-9A80-4ADE9D93600B}" type="pres">
      <dgm:prSet presAssocID="{790375E2-8207-4B8E-B79A-8529336E1DCA}" presName="compNode" presStyleCnt="0"/>
      <dgm:spPr/>
    </dgm:pt>
    <dgm:pt modelId="{CDC10427-2FA0-4F58-931B-2B98E6045755}" type="pres">
      <dgm:prSet presAssocID="{790375E2-8207-4B8E-B79A-8529336E1DCA}" presName="iconBgRect" presStyleLbl="bgShp" presStyleIdx="1" presStyleCnt="3"/>
      <dgm:spPr/>
    </dgm:pt>
    <dgm:pt modelId="{0BF42903-5E70-4F37-9B2F-B98140F45842}" type="pres">
      <dgm:prSet presAssocID="{790375E2-8207-4B8E-B79A-8529336E1DC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352C2BEB-A6F9-4A22-AE0C-A38C702C8ED8}" type="pres">
      <dgm:prSet presAssocID="{790375E2-8207-4B8E-B79A-8529336E1DCA}" presName="spaceRect" presStyleCnt="0"/>
      <dgm:spPr/>
    </dgm:pt>
    <dgm:pt modelId="{134E0908-1D6F-449C-9EEE-495BF235EF43}" type="pres">
      <dgm:prSet presAssocID="{790375E2-8207-4B8E-B79A-8529336E1DCA}" presName="textRect" presStyleLbl="revTx" presStyleIdx="1" presStyleCnt="3">
        <dgm:presLayoutVars>
          <dgm:chMax val="1"/>
          <dgm:chPref val="1"/>
        </dgm:presLayoutVars>
      </dgm:prSet>
      <dgm:spPr/>
    </dgm:pt>
    <dgm:pt modelId="{E8E3A41B-B085-4313-8046-CD610B4E7476}" type="pres">
      <dgm:prSet presAssocID="{0928B951-03E3-45D3-83DE-31D82B565BF6}" presName="sibTrans" presStyleCnt="0"/>
      <dgm:spPr/>
    </dgm:pt>
    <dgm:pt modelId="{B0F97C86-5988-46BA-B24B-97F3E15B58C7}" type="pres">
      <dgm:prSet presAssocID="{FF2E298E-2C37-482A-9C54-842CB78B93E1}" presName="compNode" presStyleCnt="0"/>
      <dgm:spPr/>
    </dgm:pt>
    <dgm:pt modelId="{B1B3A617-B9F5-4250-BC7A-4F6E551724B5}" type="pres">
      <dgm:prSet presAssocID="{FF2E298E-2C37-482A-9C54-842CB78B93E1}" presName="iconBgRect" presStyleLbl="bgShp" presStyleIdx="2" presStyleCnt="3"/>
      <dgm:spPr/>
    </dgm:pt>
    <dgm:pt modelId="{396C26D5-1CEE-48C0-8012-649537061065}" type="pres">
      <dgm:prSet presAssocID="{FF2E298E-2C37-482A-9C54-842CB78B93E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ty"/>
        </a:ext>
      </dgm:extLst>
    </dgm:pt>
    <dgm:pt modelId="{73FE0866-01C6-42B3-A62A-CE1C37AFC2EE}" type="pres">
      <dgm:prSet presAssocID="{FF2E298E-2C37-482A-9C54-842CB78B93E1}" presName="spaceRect" presStyleCnt="0"/>
      <dgm:spPr/>
    </dgm:pt>
    <dgm:pt modelId="{7818ED00-D1D5-4C0F-961F-20DEBF050C72}" type="pres">
      <dgm:prSet presAssocID="{FF2E298E-2C37-482A-9C54-842CB78B93E1}" presName="textRect" presStyleLbl="revTx" presStyleIdx="2" presStyleCnt="3">
        <dgm:presLayoutVars>
          <dgm:chMax val="1"/>
          <dgm:chPref val="1"/>
        </dgm:presLayoutVars>
      </dgm:prSet>
      <dgm:spPr/>
    </dgm:pt>
  </dgm:ptLst>
  <dgm:cxnLst>
    <dgm:cxn modelId="{E437F63E-357A-47BB-B7E0-93856AF72AD9}" type="presOf" srcId="{DB7AC3F8-CF54-4D99-8F27-682D7FE7A3C2}" destId="{029974A8-1944-428E-899B-C87A9E6EF7BB}" srcOrd="0" destOrd="0" presId="urn:microsoft.com/office/officeart/2018/5/layout/IconCircleLabelList"/>
    <dgm:cxn modelId="{DFABA346-F501-4316-87A4-6CA295168783}" type="presOf" srcId="{FF2E298E-2C37-482A-9C54-842CB78B93E1}" destId="{7818ED00-D1D5-4C0F-961F-20DEBF050C72}" srcOrd="0" destOrd="0" presId="urn:microsoft.com/office/officeart/2018/5/layout/IconCircleLabelList"/>
    <dgm:cxn modelId="{7C1BF183-C45B-4EEF-B4E1-9B7908C8C8C9}" srcId="{0F9115C8-DE32-4A30-ADC3-FC97CC946C0D}" destId="{FF2E298E-2C37-482A-9C54-842CB78B93E1}" srcOrd="2" destOrd="0" parTransId="{9BA3CB13-55E7-4F86-BCC6-051D19C352FC}" sibTransId="{644DE4BB-C9EF-4453-9734-481AFAD2CE0D}"/>
    <dgm:cxn modelId="{7BA712B2-DED5-468F-B8DD-87F73F19CDDF}" srcId="{0F9115C8-DE32-4A30-ADC3-FC97CC946C0D}" destId="{790375E2-8207-4B8E-B79A-8529336E1DCA}" srcOrd="1" destOrd="0" parTransId="{3EBDB654-0311-45F6-991C-3A9D4F762EB1}" sibTransId="{0928B951-03E3-45D3-83DE-31D82B565BF6}"/>
    <dgm:cxn modelId="{B60383BF-9167-4D26-B014-F85F5534812C}" type="presOf" srcId="{790375E2-8207-4B8E-B79A-8529336E1DCA}" destId="{134E0908-1D6F-449C-9EEE-495BF235EF43}" srcOrd="0" destOrd="0" presId="urn:microsoft.com/office/officeart/2018/5/layout/IconCircleLabelList"/>
    <dgm:cxn modelId="{6F3338C1-3249-4767-91DB-246F339DC92E}" srcId="{0F9115C8-DE32-4A30-ADC3-FC97CC946C0D}" destId="{DB7AC3F8-CF54-4D99-8F27-682D7FE7A3C2}" srcOrd="0" destOrd="0" parTransId="{EB070E9E-AE77-496C-A09C-B4817A0FEF42}" sibTransId="{1C714C6C-E9EF-4209-A917-589242BA116B}"/>
    <dgm:cxn modelId="{54F55ED8-59BE-473B-8E61-85BAF43ADE6E}" type="presOf" srcId="{0F9115C8-DE32-4A30-ADC3-FC97CC946C0D}" destId="{52057E95-B804-4B25-B120-0567F079FB7A}" srcOrd="0" destOrd="0" presId="urn:microsoft.com/office/officeart/2018/5/layout/IconCircleLabelList"/>
    <dgm:cxn modelId="{AB349FCA-B903-4D06-B713-BE8DD0A9B7E3}" type="presParOf" srcId="{52057E95-B804-4B25-B120-0567F079FB7A}" destId="{92221DC8-E419-436F-B917-088E63DD923B}" srcOrd="0" destOrd="0" presId="urn:microsoft.com/office/officeart/2018/5/layout/IconCircleLabelList"/>
    <dgm:cxn modelId="{0F696782-1D10-44AF-AEC8-6520CE35F766}" type="presParOf" srcId="{92221DC8-E419-436F-B917-088E63DD923B}" destId="{44CC3518-743A-43B0-AEF3-12AF9F02DD58}" srcOrd="0" destOrd="0" presId="urn:microsoft.com/office/officeart/2018/5/layout/IconCircleLabelList"/>
    <dgm:cxn modelId="{CE45C35F-11E5-405E-BC52-DA9A2E741659}" type="presParOf" srcId="{92221DC8-E419-436F-B917-088E63DD923B}" destId="{AF31D9D2-21FF-4A6F-8A44-B7D0E3092092}" srcOrd="1" destOrd="0" presId="urn:microsoft.com/office/officeart/2018/5/layout/IconCircleLabelList"/>
    <dgm:cxn modelId="{54CB12CF-310A-42F0-959E-E153B8C51F14}" type="presParOf" srcId="{92221DC8-E419-436F-B917-088E63DD923B}" destId="{1AAE9F52-7250-436D-8893-CB9C7C1711A4}" srcOrd="2" destOrd="0" presId="urn:microsoft.com/office/officeart/2018/5/layout/IconCircleLabelList"/>
    <dgm:cxn modelId="{C3D6830A-F269-4643-9FA0-C8E70E578E0A}" type="presParOf" srcId="{92221DC8-E419-436F-B917-088E63DD923B}" destId="{029974A8-1944-428E-899B-C87A9E6EF7BB}" srcOrd="3" destOrd="0" presId="urn:microsoft.com/office/officeart/2018/5/layout/IconCircleLabelList"/>
    <dgm:cxn modelId="{877AB2FC-8A31-4AF5-8540-856A64E06685}" type="presParOf" srcId="{52057E95-B804-4B25-B120-0567F079FB7A}" destId="{7E6367E5-0FAE-4546-9068-4050533FD988}" srcOrd="1" destOrd="0" presId="urn:microsoft.com/office/officeart/2018/5/layout/IconCircleLabelList"/>
    <dgm:cxn modelId="{632A2677-E923-44C7-9CCE-4D38760EFCAC}" type="presParOf" srcId="{52057E95-B804-4B25-B120-0567F079FB7A}" destId="{9754DB5C-E4D7-4DDF-9A80-4ADE9D93600B}" srcOrd="2" destOrd="0" presId="urn:microsoft.com/office/officeart/2018/5/layout/IconCircleLabelList"/>
    <dgm:cxn modelId="{B7346D90-AD22-4CAA-9659-116FB4C17C67}" type="presParOf" srcId="{9754DB5C-E4D7-4DDF-9A80-4ADE9D93600B}" destId="{CDC10427-2FA0-4F58-931B-2B98E6045755}" srcOrd="0" destOrd="0" presId="urn:microsoft.com/office/officeart/2018/5/layout/IconCircleLabelList"/>
    <dgm:cxn modelId="{D62EBD8A-76B6-4F5B-A843-12829611B728}" type="presParOf" srcId="{9754DB5C-E4D7-4DDF-9A80-4ADE9D93600B}" destId="{0BF42903-5E70-4F37-9B2F-B98140F45842}" srcOrd="1" destOrd="0" presId="urn:microsoft.com/office/officeart/2018/5/layout/IconCircleLabelList"/>
    <dgm:cxn modelId="{1C9F80E1-341A-4595-93D3-672E481B4DC9}" type="presParOf" srcId="{9754DB5C-E4D7-4DDF-9A80-4ADE9D93600B}" destId="{352C2BEB-A6F9-4A22-AE0C-A38C702C8ED8}" srcOrd="2" destOrd="0" presId="urn:microsoft.com/office/officeart/2018/5/layout/IconCircleLabelList"/>
    <dgm:cxn modelId="{20751162-07A2-4548-BD1E-E45B2ECD34A2}" type="presParOf" srcId="{9754DB5C-E4D7-4DDF-9A80-4ADE9D93600B}" destId="{134E0908-1D6F-449C-9EEE-495BF235EF43}" srcOrd="3" destOrd="0" presId="urn:microsoft.com/office/officeart/2018/5/layout/IconCircleLabelList"/>
    <dgm:cxn modelId="{A8923DC7-29B0-4718-A4A2-7657D7F2ECCA}" type="presParOf" srcId="{52057E95-B804-4B25-B120-0567F079FB7A}" destId="{E8E3A41B-B085-4313-8046-CD610B4E7476}" srcOrd="3" destOrd="0" presId="urn:microsoft.com/office/officeart/2018/5/layout/IconCircleLabelList"/>
    <dgm:cxn modelId="{48620058-659E-40C8-83D0-773466855EE6}" type="presParOf" srcId="{52057E95-B804-4B25-B120-0567F079FB7A}" destId="{B0F97C86-5988-46BA-B24B-97F3E15B58C7}" srcOrd="4" destOrd="0" presId="urn:microsoft.com/office/officeart/2018/5/layout/IconCircleLabelList"/>
    <dgm:cxn modelId="{7B3F0EA9-1EDD-43F3-B64E-4EBA49696A54}" type="presParOf" srcId="{B0F97C86-5988-46BA-B24B-97F3E15B58C7}" destId="{B1B3A617-B9F5-4250-BC7A-4F6E551724B5}" srcOrd="0" destOrd="0" presId="urn:microsoft.com/office/officeart/2018/5/layout/IconCircleLabelList"/>
    <dgm:cxn modelId="{C8B4197A-CB36-4303-8A7F-7349B847484D}" type="presParOf" srcId="{B0F97C86-5988-46BA-B24B-97F3E15B58C7}" destId="{396C26D5-1CEE-48C0-8012-649537061065}" srcOrd="1" destOrd="0" presId="urn:microsoft.com/office/officeart/2018/5/layout/IconCircleLabelList"/>
    <dgm:cxn modelId="{166FBB15-FDCF-4BB2-96F0-3A11C5727B87}" type="presParOf" srcId="{B0F97C86-5988-46BA-B24B-97F3E15B58C7}" destId="{73FE0866-01C6-42B3-A62A-CE1C37AFC2EE}" srcOrd="2" destOrd="0" presId="urn:microsoft.com/office/officeart/2018/5/layout/IconCircleLabelList"/>
    <dgm:cxn modelId="{F13968D3-150A-4EE0-B95F-98AC144F52CC}" type="presParOf" srcId="{B0F97C86-5988-46BA-B24B-97F3E15B58C7}" destId="{7818ED00-D1D5-4C0F-961F-20DEBF050C7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8F7B4E-D3AA-41DF-A1DA-4A446A3C18E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0ED4A91-2803-477A-8281-35D1FD150A05}">
      <dgm:prSet/>
      <dgm:spPr/>
      <dgm:t>
        <a:bodyPr/>
        <a:lstStyle/>
        <a:p>
          <a:r>
            <a:rPr lang="en-US" b="0" i="0"/>
            <a:t>Public employee</a:t>
          </a:r>
          <a:endParaRPr lang="en-US"/>
        </a:p>
      </dgm:t>
    </dgm:pt>
    <dgm:pt modelId="{CBDF8B3D-3ED1-4BE3-9B67-056F2C8EED46}" type="parTrans" cxnId="{93C3E035-C5FC-477A-A300-B894F6A50614}">
      <dgm:prSet/>
      <dgm:spPr/>
      <dgm:t>
        <a:bodyPr/>
        <a:lstStyle/>
        <a:p>
          <a:endParaRPr lang="en-US"/>
        </a:p>
      </dgm:t>
    </dgm:pt>
    <dgm:pt modelId="{8352D2B6-5F78-47C5-B0BC-A3A4BC903071}" type="sibTrans" cxnId="{93C3E035-C5FC-477A-A300-B894F6A50614}">
      <dgm:prSet/>
      <dgm:spPr/>
      <dgm:t>
        <a:bodyPr/>
        <a:lstStyle/>
        <a:p>
          <a:endParaRPr lang="en-US"/>
        </a:p>
      </dgm:t>
    </dgm:pt>
    <dgm:pt modelId="{4BB3051E-3C15-4B84-BF5E-27A619D13B65}">
      <dgm:prSet/>
      <dgm:spPr/>
      <dgm:t>
        <a:bodyPr/>
        <a:lstStyle/>
        <a:p>
          <a:r>
            <a:rPr lang="en-US" b="0" i="0"/>
            <a:t>Elected Official</a:t>
          </a:r>
          <a:endParaRPr lang="en-US"/>
        </a:p>
      </dgm:t>
    </dgm:pt>
    <dgm:pt modelId="{F1038E35-F65C-46DD-A0F8-B384F709CD33}" type="parTrans" cxnId="{B95BDDA0-5AA1-4B87-B0B3-58AFC502C3F2}">
      <dgm:prSet/>
      <dgm:spPr/>
      <dgm:t>
        <a:bodyPr/>
        <a:lstStyle/>
        <a:p>
          <a:endParaRPr lang="en-US"/>
        </a:p>
      </dgm:t>
    </dgm:pt>
    <dgm:pt modelId="{C1EE70EC-ADBB-4BA8-BF59-E9908CAE291E}" type="sibTrans" cxnId="{B95BDDA0-5AA1-4B87-B0B3-58AFC502C3F2}">
      <dgm:prSet/>
      <dgm:spPr/>
      <dgm:t>
        <a:bodyPr/>
        <a:lstStyle/>
        <a:p>
          <a:endParaRPr lang="en-US"/>
        </a:p>
      </dgm:t>
    </dgm:pt>
    <dgm:pt modelId="{38414E62-A9DF-402E-95CB-E8C85DE784D2}">
      <dgm:prSet/>
      <dgm:spPr/>
      <dgm:t>
        <a:bodyPr/>
        <a:lstStyle/>
        <a:p>
          <a:r>
            <a:rPr lang="en-US" b="0" i="0"/>
            <a:t>Rules of Conduct</a:t>
          </a:r>
          <a:endParaRPr lang="en-US"/>
        </a:p>
      </dgm:t>
    </dgm:pt>
    <dgm:pt modelId="{FC7B2EDE-7EBF-417F-8DA2-39E6C028898C}" type="parTrans" cxnId="{C4FB4E08-DD01-46B0-A3EC-AF13AF255B81}">
      <dgm:prSet/>
      <dgm:spPr/>
      <dgm:t>
        <a:bodyPr/>
        <a:lstStyle/>
        <a:p>
          <a:endParaRPr lang="en-US"/>
        </a:p>
      </dgm:t>
    </dgm:pt>
    <dgm:pt modelId="{31BDB8BF-1719-4295-8665-52ACFC4F2964}" type="sibTrans" cxnId="{C4FB4E08-DD01-46B0-A3EC-AF13AF255B81}">
      <dgm:prSet/>
      <dgm:spPr/>
      <dgm:t>
        <a:bodyPr/>
        <a:lstStyle/>
        <a:p>
          <a:endParaRPr lang="en-US"/>
        </a:p>
      </dgm:t>
    </dgm:pt>
    <dgm:pt modelId="{CA6D375A-040B-4B4F-8D10-F5202BA293AC}">
      <dgm:prSet/>
      <dgm:spPr/>
      <dgm:t>
        <a:bodyPr/>
        <a:lstStyle/>
        <a:p>
          <a:r>
            <a:rPr lang="en-US" b="0" i="0"/>
            <a:t>Enforcement</a:t>
          </a:r>
          <a:endParaRPr lang="en-US"/>
        </a:p>
      </dgm:t>
    </dgm:pt>
    <dgm:pt modelId="{B51BCEC2-2B92-4EEE-890D-1051A9E22A7E}" type="parTrans" cxnId="{4F0DBF4B-CF5E-453B-AD61-72EB8730C30D}">
      <dgm:prSet/>
      <dgm:spPr/>
      <dgm:t>
        <a:bodyPr/>
        <a:lstStyle/>
        <a:p>
          <a:endParaRPr lang="en-US"/>
        </a:p>
      </dgm:t>
    </dgm:pt>
    <dgm:pt modelId="{17F35E2E-410B-4AE8-867B-0DAC74788247}" type="sibTrans" cxnId="{4F0DBF4B-CF5E-453B-AD61-72EB8730C30D}">
      <dgm:prSet/>
      <dgm:spPr/>
      <dgm:t>
        <a:bodyPr/>
        <a:lstStyle/>
        <a:p>
          <a:endParaRPr lang="en-US"/>
        </a:p>
      </dgm:t>
    </dgm:pt>
    <dgm:pt modelId="{C7B243E8-9BDA-4AEF-B43B-D9BEEB7DF6CE}" type="pres">
      <dgm:prSet presAssocID="{1D8F7B4E-D3AA-41DF-A1DA-4A446A3C18E3}" presName="root" presStyleCnt="0">
        <dgm:presLayoutVars>
          <dgm:dir/>
          <dgm:resizeHandles val="exact"/>
        </dgm:presLayoutVars>
      </dgm:prSet>
      <dgm:spPr/>
    </dgm:pt>
    <dgm:pt modelId="{409C623A-CA98-4EA4-BC6B-6A082F4B468B}" type="pres">
      <dgm:prSet presAssocID="{B0ED4A91-2803-477A-8281-35D1FD150A05}" presName="compNode" presStyleCnt="0"/>
      <dgm:spPr/>
    </dgm:pt>
    <dgm:pt modelId="{95ABAA6B-2E3F-4629-9C8F-D590EE58A4D3}" type="pres">
      <dgm:prSet presAssocID="{B0ED4A91-2803-477A-8281-35D1FD150A05}" presName="bgRect" presStyleLbl="bgShp" presStyleIdx="0" presStyleCnt="4"/>
      <dgm:spPr/>
    </dgm:pt>
    <dgm:pt modelId="{BC7AEA5C-33C5-439B-BEEE-24259AC72361}" type="pres">
      <dgm:prSet presAssocID="{B0ED4A91-2803-477A-8281-35D1FD150A0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77DACBC1-69BD-455D-87D1-6E1F3A42C41B}" type="pres">
      <dgm:prSet presAssocID="{B0ED4A91-2803-477A-8281-35D1FD150A05}" presName="spaceRect" presStyleCnt="0"/>
      <dgm:spPr/>
    </dgm:pt>
    <dgm:pt modelId="{391BE960-8412-4770-84DF-5685A494546A}" type="pres">
      <dgm:prSet presAssocID="{B0ED4A91-2803-477A-8281-35D1FD150A05}" presName="parTx" presStyleLbl="revTx" presStyleIdx="0" presStyleCnt="4">
        <dgm:presLayoutVars>
          <dgm:chMax val="0"/>
          <dgm:chPref val="0"/>
        </dgm:presLayoutVars>
      </dgm:prSet>
      <dgm:spPr/>
    </dgm:pt>
    <dgm:pt modelId="{B68DBE3A-34C4-4D60-87B8-C0300BECF44B}" type="pres">
      <dgm:prSet presAssocID="{8352D2B6-5F78-47C5-B0BC-A3A4BC903071}" presName="sibTrans" presStyleCnt="0"/>
      <dgm:spPr/>
    </dgm:pt>
    <dgm:pt modelId="{0A62B774-C1D4-43BB-A4EB-DB40DD2EC3B1}" type="pres">
      <dgm:prSet presAssocID="{4BB3051E-3C15-4B84-BF5E-27A619D13B65}" presName="compNode" presStyleCnt="0"/>
      <dgm:spPr/>
    </dgm:pt>
    <dgm:pt modelId="{8A85D187-09DB-44C0-935F-3E3D1E8588C7}" type="pres">
      <dgm:prSet presAssocID="{4BB3051E-3C15-4B84-BF5E-27A619D13B65}" presName="bgRect" presStyleLbl="bgShp" presStyleIdx="1" presStyleCnt="4"/>
      <dgm:spPr/>
    </dgm:pt>
    <dgm:pt modelId="{79F20C96-2509-4730-B59A-D58E8018B76B}" type="pres">
      <dgm:prSet presAssocID="{4BB3051E-3C15-4B84-BF5E-27A619D13B6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cturer"/>
        </a:ext>
      </dgm:extLst>
    </dgm:pt>
    <dgm:pt modelId="{86D363D9-8BC2-4FA1-8950-B7D81036708F}" type="pres">
      <dgm:prSet presAssocID="{4BB3051E-3C15-4B84-BF5E-27A619D13B65}" presName="spaceRect" presStyleCnt="0"/>
      <dgm:spPr/>
    </dgm:pt>
    <dgm:pt modelId="{64704435-672F-4771-8EAC-82FD25D074F3}" type="pres">
      <dgm:prSet presAssocID="{4BB3051E-3C15-4B84-BF5E-27A619D13B65}" presName="parTx" presStyleLbl="revTx" presStyleIdx="1" presStyleCnt="4">
        <dgm:presLayoutVars>
          <dgm:chMax val="0"/>
          <dgm:chPref val="0"/>
        </dgm:presLayoutVars>
      </dgm:prSet>
      <dgm:spPr/>
    </dgm:pt>
    <dgm:pt modelId="{205332B3-44B3-4DB6-8263-66AC0987932F}" type="pres">
      <dgm:prSet presAssocID="{C1EE70EC-ADBB-4BA8-BF59-E9908CAE291E}" presName="sibTrans" presStyleCnt="0"/>
      <dgm:spPr/>
    </dgm:pt>
    <dgm:pt modelId="{2AF301D4-CCA7-471E-8819-767928F2BD65}" type="pres">
      <dgm:prSet presAssocID="{38414E62-A9DF-402E-95CB-E8C85DE784D2}" presName="compNode" presStyleCnt="0"/>
      <dgm:spPr/>
    </dgm:pt>
    <dgm:pt modelId="{23C11FA3-8B05-4B26-A851-E295BCEDD2AA}" type="pres">
      <dgm:prSet presAssocID="{38414E62-A9DF-402E-95CB-E8C85DE784D2}" presName="bgRect" presStyleLbl="bgShp" presStyleIdx="2" presStyleCnt="4"/>
      <dgm:spPr/>
    </dgm:pt>
    <dgm:pt modelId="{E3409FB1-A2D3-47AE-B728-883761BFA4B8}" type="pres">
      <dgm:prSet presAssocID="{38414E62-A9DF-402E-95CB-E8C85DE784D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0AD360D0-795A-46FA-8E13-9DD068DAEF90}" type="pres">
      <dgm:prSet presAssocID="{38414E62-A9DF-402E-95CB-E8C85DE784D2}" presName="spaceRect" presStyleCnt="0"/>
      <dgm:spPr/>
    </dgm:pt>
    <dgm:pt modelId="{A5D96C46-4D2B-4ADF-ADC4-1BA7C68CF09A}" type="pres">
      <dgm:prSet presAssocID="{38414E62-A9DF-402E-95CB-E8C85DE784D2}" presName="parTx" presStyleLbl="revTx" presStyleIdx="2" presStyleCnt="4">
        <dgm:presLayoutVars>
          <dgm:chMax val="0"/>
          <dgm:chPref val="0"/>
        </dgm:presLayoutVars>
      </dgm:prSet>
      <dgm:spPr/>
    </dgm:pt>
    <dgm:pt modelId="{F9A5A73C-EE3E-4B8B-A091-6D6D314E8602}" type="pres">
      <dgm:prSet presAssocID="{31BDB8BF-1719-4295-8665-52ACFC4F2964}" presName="sibTrans" presStyleCnt="0"/>
      <dgm:spPr/>
    </dgm:pt>
    <dgm:pt modelId="{01852825-58B8-4FDD-8E0E-662D1028A837}" type="pres">
      <dgm:prSet presAssocID="{CA6D375A-040B-4B4F-8D10-F5202BA293AC}" presName="compNode" presStyleCnt="0"/>
      <dgm:spPr/>
    </dgm:pt>
    <dgm:pt modelId="{D047F1AF-116E-46D3-A046-3E7F83C75E9F}" type="pres">
      <dgm:prSet presAssocID="{CA6D375A-040B-4B4F-8D10-F5202BA293AC}" presName="bgRect" presStyleLbl="bgShp" presStyleIdx="3" presStyleCnt="4"/>
      <dgm:spPr/>
    </dgm:pt>
    <dgm:pt modelId="{3208C079-7CC4-4945-BF4C-5B969E8266F1}" type="pres">
      <dgm:prSet presAssocID="{CA6D375A-040B-4B4F-8D10-F5202BA293A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olice"/>
        </a:ext>
      </dgm:extLst>
    </dgm:pt>
    <dgm:pt modelId="{927A363E-7EA8-4CFB-A4E5-66E6163BBD84}" type="pres">
      <dgm:prSet presAssocID="{CA6D375A-040B-4B4F-8D10-F5202BA293AC}" presName="spaceRect" presStyleCnt="0"/>
      <dgm:spPr/>
    </dgm:pt>
    <dgm:pt modelId="{C2FFAA7B-1D87-49A9-A764-CED96A2EC20C}" type="pres">
      <dgm:prSet presAssocID="{CA6D375A-040B-4B4F-8D10-F5202BA293AC}" presName="parTx" presStyleLbl="revTx" presStyleIdx="3" presStyleCnt="4">
        <dgm:presLayoutVars>
          <dgm:chMax val="0"/>
          <dgm:chPref val="0"/>
        </dgm:presLayoutVars>
      </dgm:prSet>
      <dgm:spPr/>
    </dgm:pt>
  </dgm:ptLst>
  <dgm:cxnLst>
    <dgm:cxn modelId="{C4FB4E08-DD01-46B0-A3EC-AF13AF255B81}" srcId="{1D8F7B4E-D3AA-41DF-A1DA-4A446A3C18E3}" destId="{38414E62-A9DF-402E-95CB-E8C85DE784D2}" srcOrd="2" destOrd="0" parTransId="{FC7B2EDE-7EBF-417F-8DA2-39E6C028898C}" sibTransId="{31BDB8BF-1719-4295-8665-52ACFC4F2964}"/>
    <dgm:cxn modelId="{93C3E035-C5FC-477A-A300-B894F6A50614}" srcId="{1D8F7B4E-D3AA-41DF-A1DA-4A446A3C18E3}" destId="{B0ED4A91-2803-477A-8281-35D1FD150A05}" srcOrd="0" destOrd="0" parTransId="{CBDF8B3D-3ED1-4BE3-9B67-056F2C8EED46}" sibTransId="{8352D2B6-5F78-47C5-B0BC-A3A4BC903071}"/>
    <dgm:cxn modelId="{0F8D995C-201B-4E49-938C-A4AF0517ADCC}" type="presOf" srcId="{B0ED4A91-2803-477A-8281-35D1FD150A05}" destId="{391BE960-8412-4770-84DF-5685A494546A}" srcOrd="0" destOrd="0" presId="urn:microsoft.com/office/officeart/2018/2/layout/IconVerticalSolidList"/>
    <dgm:cxn modelId="{4F0DBF4B-CF5E-453B-AD61-72EB8730C30D}" srcId="{1D8F7B4E-D3AA-41DF-A1DA-4A446A3C18E3}" destId="{CA6D375A-040B-4B4F-8D10-F5202BA293AC}" srcOrd="3" destOrd="0" parTransId="{B51BCEC2-2B92-4EEE-890D-1051A9E22A7E}" sibTransId="{17F35E2E-410B-4AE8-867B-0DAC74788247}"/>
    <dgm:cxn modelId="{B95BDDA0-5AA1-4B87-B0B3-58AFC502C3F2}" srcId="{1D8F7B4E-D3AA-41DF-A1DA-4A446A3C18E3}" destId="{4BB3051E-3C15-4B84-BF5E-27A619D13B65}" srcOrd="1" destOrd="0" parTransId="{F1038E35-F65C-46DD-A0F8-B384F709CD33}" sibTransId="{C1EE70EC-ADBB-4BA8-BF59-E9908CAE291E}"/>
    <dgm:cxn modelId="{4B61EBAA-0297-4BF7-ADF0-1B8BDA047C44}" type="presOf" srcId="{CA6D375A-040B-4B4F-8D10-F5202BA293AC}" destId="{C2FFAA7B-1D87-49A9-A764-CED96A2EC20C}" srcOrd="0" destOrd="0" presId="urn:microsoft.com/office/officeart/2018/2/layout/IconVerticalSolidList"/>
    <dgm:cxn modelId="{28FE36C4-1FF0-4D49-A960-BB4014E5402B}" type="presOf" srcId="{1D8F7B4E-D3AA-41DF-A1DA-4A446A3C18E3}" destId="{C7B243E8-9BDA-4AEF-B43B-D9BEEB7DF6CE}" srcOrd="0" destOrd="0" presId="urn:microsoft.com/office/officeart/2018/2/layout/IconVerticalSolidList"/>
    <dgm:cxn modelId="{34FF96F0-45F7-43DF-91AE-65858BD3BC90}" type="presOf" srcId="{4BB3051E-3C15-4B84-BF5E-27A619D13B65}" destId="{64704435-672F-4771-8EAC-82FD25D074F3}" srcOrd="0" destOrd="0" presId="urn:microsoft.com/office/officeart/2018/2/layout/IconVerticalSolidList"/>
    <dgm:cxn modelId="{161B3CF8-564D-4FB0-A815-2627D5BB1B27}" type="presOf" srcId="{38414E62-A9DF-402E-95CB-E8C85DE784D2}" destId="{A5D96C46-4D2B-4ADF-ADC4-1BA7C68CF09A}" srcOrd="0" destOrd="0" presId="urn:microsoft.com/office/officeart/2018/2/layout/IconVerticalSolidList"/>
    <dgm:cxn modelId="{AADE4035-18B4-42CC-AE1A-B28BF3EFB54F}" type="presParOf" srcId="{C7B243E8-9BDA-4AEF-B43B-D9BEEB7DF6CE}" destId="{409C623A-CA98-4EA4-BC6B-6A082F4B468B}" srcOrd="0" destOrd="0" presId="urn:microsoft.com/office/officeart/2018/2/layout/IconVerticalSolidList"/>
    <dgm:cxn modelId="{C12841C2-5C38-4D81-88A7-BF020DC85C34}" type="presParOf" srcId="{409C623A-CA98-4EA4-BC6B-6A082F4B468B}" destId="{95ABAA6B-2E3F-4629-9C8F-D590EE58A4D3}" srcOrd="0" destOrd="0" presId="urn:microsoft.com/office/officeart/2018/2/layout/IconVerticalSolidList"/>
    <dgm:cxn modelId="{FD6B9A65-3D1E-4A0A-84FD-AC1BF42B913D}" type="presParOf" srcId="{409C623A-CA98-4EA4-BC6B-6A082F4B468B}" destId="{BC7AEA5C-33C5-439B-BEEE-24259AC72361}" srcOrd="1" destOrd="0" presId="urn:microsoft.com/office/officeart/2018/2/layout/IconVerticalSolidList"/>
    <dgm:cxn modelId="{DE822116-75F4-4B38-9171-F11112C297D4}" type="presParOf" srcId="{409C623A-CA98-4EA4-BC6B-6A082F4B468B}" destId="{77DACBC1-69BD-455D-87D1-6E1F3A42C41B}" srcOrd="2" destOrd="0" presId="urn:microsoft.com/office/officeart/2018/2/layout/IconVerticalSolidList"/>
    <dgm:cxn modelId="{6E398403-ACA4-4C60-9E6C-64517939304D}" type="presParOf" srcId="{409C623A-CA98-4EA4-BC6B-6A082F4B468B}" destId="{391BE960-8412-4770-84DF-5685A494546A}" srcOrd="3" destOrd="0" presId="urn:microsoft.com/office/officeart/2018/2/layout/IconVerticalSolidList"/>
    <dgm:cxn modelId="{0FD9E586-18C9-42E6-B8CA-8BC66C180A8A}" type="presParOf" srcId="{C7B243E8-9BDA-4AEF-B43B-D9BEEB7DF6CE}" destId="{B68DBE3A-34C4-4D60-87B8-C0300BECF44B}" srcOrd="1" destOrd="0" presId="urn:microsoft.com/office/officeart/2018/2/layout/IconVerticalSolidList"/>
    <dgm:cxn modelId="{3113853B-56E1-4F6E-AD0D-F4279A4FC180}" type="presParOf" srcId="{C7B243E8-9BDA-4AEF-B43B-D9BEEB7DF6CE}" destId="{0A62B774-C1D4-43BB-A4EB-DB40DD2EC3B1}" srcOrd="2" destOrd="0" presId="urn:microsoft.com/office/officeart/2018/2/layout/IconVerticalSolidList"/>
    <dgm:cxn modelId="{38E9B280-DF82-4F2A-BB5B-F00494CDD8C2}" type="presParOf" srcId="{0A62B774-C1D4-43BB-A4EB-DB40DD2EC3B1}" destId="{8A85D187-09DB-44C0-935F-3E3D1E8588C7}" srcOrd="0" destOrd="0" presId="urn:microsoft.com/office/officeart/2018/2/layout/IconVerticalSolidList"/>
    <dgm:cxn modelId="{C66A8694-5E22-48A8-B3A0-978BBB325D2D}" type="presParOf" srcId="{0A62B774-C1D4-43BB-A4EB-DB40DD2EC3B1}" destId="{79F20C96-2509-4730-B59A-D58E8018B76B}" srcOrd="1" destOrd="0" presId="urn:microsoft.com/office/officeart/2018/2/layout/IconVerticalSolidList"/>
    <dgm:cxn modelId="{F04D4BAA-AB87-4BD6-A598-17CBAA42121A}" type="presParOf" srcId="{0A62B774-C1D4-43BB-A4EB-DB40DD2EC3B1}" destId="{86D363D9-8BC2-4FA1-8950-B7D81036708F}" srcOrd="2" destOrd="0" presId="urn:microsoft.com/office/officeart/2018/2/layout/IconVerticalSolidList"/>
    <dgm:cxn modelId="{5BB8623C-34DC-4D80-93F5-9FE0AFF9A4D4}" type="presParOf" srcId="{0A62B774-C1D4-43BB-A4EB-DB40DD2EC3B1}" destId="{64704435-672F-4771-8EAC-82FD25D074F3}" srcOrd="3" destOrd="0" presId="urn:microsoft.com/office/officeart/2018/2/layout/IconVerticalSolidList"/>
    <dgm:cxn modelId="{4618FA50-0560-4F13-B1FD-9B654E272CF1}" type="presParOf" srcId="{C7B243E8-9BDA-4AEF-B43B-D9BEEB7DF6CE}" destId="{205332B3-44B3-4DB6-8263-66AC0987932F}" srcOrd="3" destOrd="0" presId="urn:microsoft.com/office/officeart/2018/2/layout/IconVerticalSolidList"/>
    <dgm:cxn modelId="{4696ED39-5D83-4674-B21B-DD2523E42480}" type="presParOf" srcId="{C7B243E8-9BDA-4AEF-B43B-D9BEEB7DF6CE}" destId="{2AF301D4-CCA7-471E-8819-767928F2BD65}" srcOrd="4" destOrd="0" presId="urn:microsoft.com/office/officeart/2018/2/layout/IconVerticalSolidList"/>
    <dgm:cxn modelId="{A2E97192-4078-41E8-9CB1-27C71BC79BBA}" type="presParOf" srcId="{2AF301D4-CCA7-471E-8819-767928F2BD65}" destId="{23C11FA3-8B05-4B26-A851-E295BCEDD2AA}" srcOrd="0" destOrd="0" presId="urn:microsoft.com/office/officeart/2018/2/layout/IconVerticalSolidList"/>
    <dgm:cxn modelId="{AF509730-5A07-4B59-82CA-6380583AF9B0}" type="presParOf" srcId="{2AF301D4-CCA7-471E-8819-767928F2BD65}" destId="{E3409FB1-A2D3-47AE-B728-883761BFA4B8}" srcOrd="1" destOrd="0" presId="urn:microsoft.com/office/officeart/2018/2/layout/IconVerticalSolidList"/>
    <dgm:cxn modelId="{7C91FF4A-95B3-423C-9E27-61B4CD7BF50B}" type="presParOf" srcId="{2AF301D4-CCA7-471E-8819-767928F2BD65}" destId="{0AD360D0-795A-46FA-8E13-9DD068DAEF90}" srcOrd="2" destOrd="0" presId="urn:microsoft.com/office/officeart/2018/2/layout/IconVerticalSolidList"/>
    <dgm:cxn modelId="{67126F41-B56D-4923-A828-CD190AF8A51D}" type="presParOf" srcId="{2AF301D4-CCA7-471E-8819-767928F2BD65}" destId="{A5D96C46-4D2B-4ADF-ADC4-1BA7C68CF09A}" srcOrd="3" destOrd="0" presId="urn:microsoft.com/office/officeart/2018/2/layout/IconVerticalSolidList"/>
    <dgm:cxn modelId="{F431BD4B-BF23-4F3C-90FB-ADF825815CF7}" type="presParOf" srcId="{C7B243E8-9BDA-4AEF-B43B-D9BEEB7DF6CE}" destId="{F9A5A73C-EE3E-4B8B-A091-6D6D314E8602}" srcOrd="5" destOrd="0" presId="urn:microsoft.com/office/officeart/2018/2/layout/IconVerticalSolidList"/>
    <dgm:cxn modelId="{B563171A-0F05-4C14-A645-16E83500D7AB}" type="presParOf" srcId="{C7B243E8-9BDA-4AEF-B43B-D9BEEB7DF6CE}" destId="{01852825-58B8-4FDD-8E0E-662D1028A837}" srcOrd="6" destOrd="0" presId="urn:microsoft.com/office/officeart/2018/2/layout/IconVerticalSolidList"/>
    <dgm:cxn modelId="{524B17F6-853C-4438-B371-878C31338D95}" type="presParOf" srcId="{01852825-58B8-4FDD-8E0E-662D1028A837}" destId="{D047F1AF-116E-46D3-A046-3E7F83C75E9F}" srcOrd="0" destOrd="0" presId="urn:microsoft.com/office/officeart/2018/2/layout/IconVerticalSolidList"/>
    <dgm:cxn modelId="{ED10B2A3-C8F1-48EE-88B8-083CC020F17E}" type="presParOf" srcId="{01852825-58B8-4FDD-8E0E-662D1028A837}" destId="{3208C079-7CC4-4945-BF4C-5B969E8266F1}" srcOrd="1" destOrd="0" presId="urn:microsoft.com/office/officeart/2018/2/layout/IconVerticalSolidList"/>
    <dgm:cxn modelId="{13098F55-61D0-4582-898A-6D037BD69CA3}" type="presParOf" srcId="{01852825-58B8-4FDD-8E0E-662D1028A837}" destId="{927A363E-7EA8-4CFB-A4E5-66E6163BBD84}" srcOrd="2" destOrd="0" presId="urn:microsoft.com/office/officeart/2018/2/layout/IconVerticalSolidList"/>
    <dgm:cxn modelId="{6D1A7934-32A1-4A31-AA32-21EC65B859AD}" type="presParOf" srcId="{01852825-58B8-4FDD-8E0E-662D1028A837}" destId="{C2FFAA7B-1D87-49A9-A764-CED96A2EC20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1DCFD6-B9F0-45CC-99EF-CE42134216A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2B49D32-8790-4992-BAD9-DC173F8389AF}">
      <dgm:prSet/>
      <dgm:spPr/>
      <dgm:t>
        <a:bodyPr/>
        <a:lstStyle/>
        <a:p>
          <a:r>
            <a:rPr lang="en-US" b="0" i="0"/>
            <a:t>Incidental Committee</a:t>
          </a:r>
          <a:endParaRPr lang="en-US"/>
        </a:p>
      </dgm:t>
    </dgm:pt>
    <dgm:pt modelId="{40E70533-F445-44F4-8824-D014E8AA42D5}" type="parTrans" cxnId="{C6F26337-0A7D-434C-85E3-8C74B7036D08}">
      <dgm:prSet/>
      <dgm:spPr/>
      <dgm:t>
        <a:bodyPr/>
        <a:lstStyle/>
        <a:p>
          <a:endParaRPr lang="en-US"/>
        </a:p>
      </dgm:t>
    </dgm:pt>
    <dgm:pt modelId="{68D93516-A4F4-4A7E-B08B-11F3DD75CFBA}" type="sibTrans" cxnId="{C6F26337-0A7D-434C-85E3-8C74B7036D08}">
      <dgm:prSet/>
      <dgm:spPr/>
      <dgm:t>
        <a:bodyPr/>
        <a:lstStyle/>
        <a:p>
          <a:endParaRPr lang="en-US"/>
        </a:p>
      </dgm:t>
    </dgm:pt>
    <dgm:pt modelId="{F74898AE-5357-4100-ACE8-B82B10E6E547}">
      <dgm:prSet/>
      <dgm:spPr/>
      <dgm:t>
        <a:bodyPr/>
        <a:lstStyle/>
        <a:p>
          <a:r>
            <a:rPr lang="en-US" b="0" i="0"/>
            <a:t>Statement of Organization</a:t>
          </a:r>
          <a:endParaRPr lang="en-US"/>
        </a:p>
      </dgm:t>
    </dgm:pt>
    <dgm:pt modelId="{5E2DBD58-87BD-45F9-9565-F87E11147C3B}" type="parTrans" cxnId="{5C5D07B2-BECF-403F-82EF-C9C05F29EFEA}">
      <dgm:prSet/>
      <dgm:spPr/>
      <dgm:t>
        <a:bodyPr/>
        <a:lstStyle/>
        <a:p>
          <a:endParaRPr lang="en-US"/>
        </a:p>
      </dgm:t>
    </dgm:pt>
    <dgm:pt modelId="{B56DBAC1-FA86-47AE-9DC8-2D9ED74BC92A}" type="sibTrans" cxnId="{5C5D07B2-BECF-403F-82EF-C9C05F29EFEA}">
      <dgm:prSet/>
      <dgm:spPr/>
      <dgm:t>
        <a:bodyPr/>
        <a:lstStyle/>
        <a:p>
          <a:endParaRPr lang="en-US"/>
        </a:p>
      </dgm:t>
    </dgm:pt>
    <dgm:pt modelId="{EFC7DCE1-FB0F-4F60-9141-2D47C2BA70BC}">
      <dgm:prSet/>
      <dgm:spPr/>
      <dgm:t>
        <a:bodyPr/>
        <a:lstStyle/>
        <a:p>
          <a:r>
            <a:rPr lang="en-US" b="0" i="0"/>
            <a:t>Electioneering Communication</a:t>
          </a:r>
          <a:endParaRPr lang="en-US"/>
        </a:p>
      </dgm:t>
    </dgm:pt>
    <dgm:pt modelId="{F5F58689-4CFC-4F74-B917-BC3C539D9B6B}" type="parTrans" cxnId="{47CF1578-767D-479D-830A-C0DC2213CB12}">
      <dgm:prSet/>
      <dgm:spPr/>
      <dgm:t>
        <a:bodyPr/>
        <a:lstStyle/>
        <a:p>
          <a:endParaRPr lang="en-US"/>
        </a:p>
      </dgm:t>
    </dgm:pt>
    <dgm:pt modelId="{7550F61A-43E9-4B34-8C97-5FDE48922279}" type="sibTrans" cxnId="{47CF1578-767D-479D-830A-C0DC2213CB12}">
      <dgm:prSet/>
      <dgm:spPr/>
      <dgm:t>
        <a:bodyPr/>
        <a:lstStyle/>
        <a:p>
          <a:endParaRPr lang="en-US"/>
        </a:p>
      </dgm:t>
    </dgm:pt>
    <dgm:pt modelId="{AD1F6F61-AA67-4A4F-A22B-65F8498C8A58}">
      <dgm:prSet/>
      <dgm:spPr/>
      <dgm:t>
        <a:bodyPr/>
        <a:lstStyle/>
        <a:p>
          <a:r>
            <a:rPr lang="en-US" b="0" i="0"/>
            <a:t>Election Communication </a:t>
          </a:r>
          <a:endParaRPr lang="en-US"/>
        </a:p>
      </dgm:t>
    </dgm:pt>
    <dgm:pt modelId="{18513043-6672-40A2-9E48-B42A66102187}" type="parTrans" cxnId="{C293ABC8-908F-44D8-B9BF-E40E1C396A6B}">
      <dgm:prSet/>
      <dgm:spPr/>
      <dgm:t>
        <a:bodyPr/>
        <a:lstStyle/>
        <a:p>
          <a:endParaRPr lang="en-US"/>
        </a:p>
      </dgm:t>
    </dgm:pt>
    <dgm:pt modelId="{91FE389C-4027-4D0D-8588-475164437C3A}" type="sibTrans" cxnId="{C293ABC8-908F-44D8-B9BF-E40E1C396A6B}">
      <dgm:prSet/>
      <dgm:spPr/>
      <dgm:t>
        <a:bodyPr/>
        <a:lstStyle/>
        <a:p>
          <a:endParaRPr lang="en-US"/>
        </a:p>
      </dgm:t>
    </dgm:pt>
    <dgm:pt modelId="{221A52A5-5C0A-46A5-88FE-15C88D4B3558}">
      <dgm:prSet/>
      <dgm:spPr/>
      <dgm:t>
        <a:bodyPr/>
        <a:lstStyle/>
        <a:p>
          <a:r>
            <a:rPr lang="en-US" b="0" i="0"/>
            <a:t>Campaign Finance Reporting</a:t>
          </a:r>
          <a:endParaRPr lang="en-US"/>
        </a:p>
      </dgm:t>
    </dgm:pt>
    <dgm:pt modelId="{8900B9DD-38B9-4543-B1A5-38F7A5E7DA51}" type="parTrans" cxnId="{A9D53BC6-C9F6-44DC-95C1-0767BC90EC79}">
      <dgm:prSet/>
      <dgm:spPr/>
      <dgm:t>
        <a:bodyPr/>
        <a:lstStyle/>
        <a:p>
          <a:endParaRPr lang="en-US"/>
        </a:p>
      </dgm:t>
    </dgm:pt>
    <dgm:pt modelId="{F559819A-30CE-41B1-80FC-3260414B3FDF}" type="sibTrans" cxnId="{A9D53BC6-C9F6-44DC-95C1-0767BC90EC79}">
      <dgm:prSet/>
      <dgm:spPr/>
      <dgm:t>
        <a:bodyPr/>
        <a:lstStyle/>
        <a:p>
          <a:endParaRPr lang="en-US"/>
        </a:p>
      </dgm:t>
    </dgm:pt>
    <dgm:pt modelId="{03BDF0E1-9BEA-4679-9064-A209B5E7ABFC}" type="pres">
      <dgm:prSet presAssocID="{601DCFD6-B9F0-45CC-99EF-CE42134216A6}" presName="linear" presStyleCnt="0">
        <dgm:presLayoutVars>
          <dgm:animLvl val="lvl"/>
          <dgm:resizeHandles val="exact"/>
        </dgm:presLayoutVars>
      </dgm:prSet>
      <dgm:spPr/>
    </dgm:pt>
    <dgm:pt modelId="{50DB683F-889A-4B1B-8AD6-9F0C9DB6C675}" type="pres">
      <dgm:prSet presAssocID="{12B49D32-8790-4992-BAD9-DC173F8389AF}" presName="parentText" presStyleLbl="node1" presStyleIdx="0" presStyleCnt="5">
        <dgm:presLayoutVars>
          <dgm:chMax val="0"/>
          <dgm:bulletEnabled val="1"/>
        </dgm:presLayoutVars>
      </dgm:prSet>
      <dgm:spPr/>
    </dgm:pt>
    <dgm:pt modelId="{3466B880-3E44-410B-A6D1-F43F7802F4C3}" type="pres">
      <dgm:prSet presAssocID="{68D93516-A4F4-4A7E-B08B-11F3DD75CFBA}" presName="spacer" presStyleCnt="0"/>
      <dgm:spPr/>
    </dgm:pt>
    <dgm:pt modelId="{70D1B00C-5305-4639-B641-0AD77D3F23DA}" type="pres">
      <dgm:prSet presAssocID="{F74898AE-5357-4100-ACE8-B82B10E6E547}" presName="parentText" presStyleLbl="node1" presStyleIdx="1" presStyleCnt="5">
        <dgm:presLayoutVars>
          <dgm:chMax val="0"/>
          <dgm:bulletEnabled val="1"/>
        </dgm:presLayoutVars>
      </dgm:prSet>
      <dgm:spPr/>
    </dgm:pt>
    <dgm:pt modelId="{BB523E2B-2C99-4DCD-89FE-20653422832D}" type="pres">
      <dgm:prSet presAssocID="{B56DBAC1-FA86-47AE-9DC8-2D9ED74BC92A}" presName="spacer" presStyleCnt="0"/>
      <dgm:spPr/>
    </dgm:pt>
    <dgm:pt modelId="{70794F8C-80A8-4BBD-B7F7-3A21E816755C}" type="pres">
      <dgm:prSet presAssocID="{EFC7DCE1-FB0F-4F60-9141-2D47C2BA70BC}" presName="parentText" presStyleLbl="node1" presStyleIdx="2" presStyleCnt="5">
        <dgm:presLayoutVars>
          <dgm:chMax val="0"/>
          <dgm:bulletEnabled val="1"/>
        </dgm:presLayoutVars>
      </dgm:prSet>
      <dgm:spPr/>
    </dgm:pt>
    <dgm:pt modelId="{25CA9A22-F03E-424F-9879-CBEDA8909093}" type="pres">
      <dgm:prSet presAssocID="{7550F61A-43E9-4B34-8C97-5FDE48922279}" presName="spacer" presStyleCnt="0"/>
      <dgm:spPr/>
    </dgm:pt>
    <dgm:pt modelId="{560A7450-3052-4889-B918-C0F8A87E4813}" type="pres">
      <dgm:prSet presAssocID="{AD1F6F61-AA67-4A4F-A22B-65F8498C8A58}" presName="parentText" presStyleLbl="node1" presStyleIdx="3" presStyleCnt="5">
        <dgm:presLayoutVars>
          <dgm:chMax val="0"/>
          <dgm:bulletEnabled val="1"/>
        </dgm:presLayoutVars>
      </dgm:prSet>
      <dgm:spPr/>
    </dgm:pt>
    <dgm:pt modelId="{BFA9E09E-880B-4BAE-ADCB-34078737DACA}" type="pres">
      <dgm:prSet presAssocID="{91FE389C-4027-4D0D-8588-475164437C3A}" presName="spacer" presStyleCnt="0"/>
      <dgm:spPr/>
    </dgm:pt>
    <dgm:pt modelId="{1DED7EB2-0D69-4D11-82D7-5249AB9B74A3}" type="pres">
      <dgm:prSet presAssocID="{221A52A5-5C0A-46A5-88FE-15C88D4B3558}" presName="parentText" presStyleLbl="node1" presStyleIdx="4" presStyleCnt="5">
        <dgm:presLayoutVars>
          <dgm:chMax val="0"/>
          <dgm:bulletEnabled val="1"/>
        </dgm:presLayoutVars>
      </dgm:prSet>
      <dgm:spPr/>
    </dgm:pt>
  </dgm:ptLst>
  <dgm:cxnLst>
    <dgm:cxn modelId="{7EC5FA0C-8C0D-4955-92A0-567C1D284400}" type="presOf" srcId="{F74898AE-5357-4100-ACE8-B82B10E6E547}" destId="{70D1B00C-5305-4639-B641-0AD77D3F23DA}" srcOrd="0" destOrd="0" presId="urn:microsoft.com/office/officeart/2005/8/layout/vList2"/>
    <dgm:cxn modelId="{C6F26337-0A7D-434C-85E3-8C74B7036D08}" srcId="{601DCFD6-B9F0-45CC-99EF-CE42134216A6}" destId="{12B49D32-8790-4992-BAD9-DC173F8389AF}" srcOrd="0" destOrd="0" parTransId="{40E70533-F445-44F4-8824-D014E8AA42D5}" sibTransId="{68D93516-A4F4-4A7E-B08B-11F3DD75CFBA}"/>
    <dgm:cxn modelId="{5EFDB56D-2206-424D-B69B-5B65E3AA7A54}" type="presOf" srcId="{EFC7DCE1-FB0F-4F60-9141-2D47C2BA70BC}" destId="{70794F8C-80A8-4BBD-B7F7-3A21E816755C}" srcOrd="0" destOrd="0" presId="urn:microsoft.com/office/officeart/2005/8/layout/vList2"/>
    <dgm:cxn modelId="{17A7EA4F-F0E8-4C78-A2B8-AA0B24969B28}" type="presOf" srcId="{221A52A5-5C0A-46A5-88FE-15C88D4B3558}" destId="{1DED7EB2-0D69-4D11-82D7-5249AB9B74A3}" srcOrd="0" destOrd="0" presId="urn:microsoft.com/office/officeart/2005/8/layout/vList2"/>
    <dgm:cxn modelId="{47CF1578-767D-479D-830A-C0DC2213CB12}" srcId="{601DCFD6-B9F0-45CC-99EF-CE42134216A6}" destId="{EFC7DCE1-FB0F-4F60-9141-2D47C2BA70BC}" srcOrd="2" destOrd="0" parTransId="{F5F58689-4CFC-4F74-B917-BC3C539D9B6B}" sibTransId="{7550F61A-43E9-4B34-8C97-5FDE48922279}"/>
    <dgm:cxn modelId="{9F8A9486-0438-4AC3-A558-D89FD3FEB5DC}" type="presOf" srcId="{601DCFD6-B9F0-45CC-99EF-CE42134216A6}" destId="{03BDF0E1-9BEA-4679-9064-A209B5E7ABFC}" srcOrd="0" destOrd="0" presId="urn:microsoft.com/office/officeart/2005/8/layout/vList2"/>
    <dgm:cxn modelId="{74600B98-E445-4966-84B4-72E154B75238}" type="presOf" srcId="{AD1F6F61-AA67-4A4F-A22B-65F8498C8A58}" destId="{560A7450-3052-4889-B918-C0F8A87E4813}" srcOrd="0" destOrd="0" presId="urn:microsoft.com/office/officeart/2005/8/layout/vList2"/>
    <dgm:cxn modelId="{5C5D07B2-BECF-403F-82EF-C9C05F29EFEA}" srcId="{601DCFD6-B9F0-45CC-99EF-CE42134216A6}" destId="{F74898AE-5357-4100-ACE8-B82B10E6E547}" srcOrd="1" destOrd="0" parTransId="{5E2DBD58-87BD-45F9-9565-F87E11147C3B}" sibTransId="{B56DBAC1-FA86-47AE-9DC8-2D9ED74BC92A}"/>
    <dgm:cxn modelId="{00D9FAC5-37DF-45BB-B107-F35B80BC5FEF}" type="presOf" srcId="{12B49D32-8790-4992-BAD9-DC173F8389AF}" destId="{50DB683F-889A-4B1B-8AD6-9F0C9DB6C675}" srcOrd="0" destOrd="0" presId="urn:microsoft.com/office/officeart/2005/8/layout/vList2"/>
    <dgm:cxn modelId="{A9D53BC6-C9F6-44DC-95C1-0767BC90EC79}" srcId="{601DCFD6-B9F0-45CC-99EF-CE42134216A6}" destId="{221A52A5-5C0A-46A5-88FE-15C88D4B3558}" srcOrd="4" destOrd="0" parTransId="{8900B9DD-38B9-4543-B1A5-38F7A5E7DA51}" sibTransId="{F559819A-30CE-41B1-80FC-3260414B3FDF}"/>
    <dgm:cxn modelId="{C293ABC8-908F-44D8-B9BF-E40E1C396A6B}" srcId="{601DCFD6-B9F0-45CC-99EF-CE42134216A6}" destId="{AD1F6F61-AA67-4A4F-A22B-65F8498C8A58}" srcOrd="3" destOrd="0" parTransId="{18513043-6672-40A2-9E48-B42A66102187}" sibTransId="{91FE389C-4027-4D0D-8588-475164437C3A}"/>
    <dgm:cxn modelId="{77148197-86FB-4F17-B8FF-B68CD850D682}" type="presParOf" srcId="{03BDF0E1-9BEA-4679-9064-A209B5E7ABFC}" destId="{50DB683F-889A-4B1B-8AD6-9F0C9DB6C675}" srcOrd="0" destOrd="0" presId="urn:microsoft.com/office/officeart/2005/8/layout/vList2"/>
    <dgm:cxn modelId="{E2124FC2-C28D-4E88-A6D2-D39DE14ADF0A}" type="presParOf" srcId="{03BDF0E1-9BEA-4679-9064-A209B5E7ABFC}" destId="{3466B880-3E44-410B-A6D1-F43F7802F4C3}" srcOrd="1" destOrd="0" presId="urn:microsoft.com/office/officeart/2005/8/layout/vList2"/>
    <dgm:cxn modelId="{B480CE86-D7D7-43D8-A17F-15837A6E653B}" type="presParOf" srcId="{03BDF0E1-9BEA-4679-9064-A209B5E7ABFC}" destId="{70D1B00C-5305-4639-B641-0AD77D3F23DA}" srcOrd="2" destOrd="0" presId="urn:microsoft.com/office/officeart/2005/8/layout/vList2"/>
    <dgm:cxn modelId="{C971928E-C870-4CD0-85F5-2D25EF348ECC}" type="presParOf" srcId="{03BDF0E1-9BEA-4679-9064-A209B5E7ABFC}" destId="{BB523E2B-2C99-4DCD-89FE-20653422832D}" srcOrd="3" destOrd="0" presId="urn:microsoft.com/office/officeart/2005/8/layout/vList2"/>
    <dgm:cxn modelId="{86D4ABC3-3EE3-4260-AD45-EEF5B3C13F1A}" type="presParOf" srcId="{03BDF0E1-9BEA-4679-9064-A209B5E7ABFC}" destId="{70794F8C-80A8-4BBD-B7F7-3A21E816755C}" srcOrd="4" destOrd="0" presId="urn:microsoft.com/office/officeart/2005/8/layout/vList2"/>
    <dgm:cxn modelId="{57100DD3-7C83-4419-8E4E-D9DB7E91B5EE}" type="presParOf" srcId="{03BDF0E1-9BEA-4679-9064-A209B5E7ABFC}" destId="{25CA9A22-F03E-424F-9879-CBEDA8909093}" srcOrd="5" destOrd="0" presId="urn:microsoft.com/office/officeart/2005/8/layout/vList2"/>
    <dgm:cxn modelId="{3BED36DA-B465-457D-B744-F5347754A088}" type="presParOf" srcId="{03BDF0E1-9BEA-4679-9064-A209B5E7ABFC}" destId="{560A7450-3052-4889-B918-C0F8A87E4813}" srcOrd="6" destOrd="0" presId="urn:microsoft.com/office/officeart/2005/8/layout/vList2"/>
    <dgm:cxn modelId="{E26333E0-4BF8-41B2-AB93-92321B4FEBE8}" type="presParOf" srcId="{03BDF0E1-9BEA-4679-9064-A209B5E7ABFC}" destId="{BFA9E09E-880B-4BAE-ADCB-34078737DACA}" srcOrd="7" destOrd="0" presId="urn:microsoft.com/office/officeart/2005/8/layout/vList2"/>
    <dgm:cxn modelId="{85D9FD3D-74D0-4C3F-9ABB-DF42671D0B71}" type="presParOf" srcId="{03BDF0E1-9BEA-4679-9064-A209B5E7ABFC}" destId="{1DED7EB2-0D69-4D11-82D7-5249AB9B74A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C3518-743A-43B0-AEF3-12AF9F02DD58}">
      <dsp:nvSpPr>
        <dsp:cNvPr id="0" name=""/>
        <dsp:cNvSpPr/>
      </dsp:nvSpPr>
      <dsp:spPr>
        <a:xfrm>
          <a:off x="566941" y="203841"/>
          <a:ext cx="1749937" cy="17499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31D9D2-21FF-4A6F-8A44-B7D0E3092092}">
      <dsp:nvSpPr>
        <dsp:cNvPr id="0" name=""/>
        <dsp:cNvSpPr/>
      </dsp:nvSpPr>
      <dsp:spPr>
        <a:xfrm>
          <a:off x="939879" y="576778"/>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29974A8-1944-428E-899B-C87A9E6EF7BB}">
      <dsp:nvSpPr>
        <dsp:cNvPr id="0" name=""/>
        <dsp:cNvSpPr/>
      </dsp:nvSpPr>
      <dsp:spPr>
        <a:xfrm>
          <a:off x="7535" y="2498841"/>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b="0" i="0" kern="1200"/>
            <a:t>ETHICS AND ELECTIONS</a:t>
          </a:r>
          <a:endParaRPr lang="en-US" sz="2200" kern="1200"/>
        </a:p>
      </dsp:txBody>
      <dsp:txXfrm>
        <a:off x="7535" y="2498841"/>
        <a:ext cx="2868750" cy="720000"/>
      </dsp:txXfrm>
    </dsp:sp>
    <dsp:sp modelId="{CDC10427-2FA0-4F58-931B-2B98E6045755}">
      <dsp:nvSpPr>
        <dsp:cNvPr id="0" name=""/>
        <dsp:cNvSpPr/>
      </dsp:nvSpPr>
      <dsp:spPr>
        <a:xfrm>
          <a:off x="3937722" y="203841"/>
          <a:ext cx="1749937" cy="17499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F42903-5E70-4F37-9B2F-B98140F45842}">
      <dsp:nvSpPr>
        <dsp:cNvPr id="0" name=""/>
        <dsp:cNvSpPr/>
      </dsp:nvSpPr>
      <dsp:spPr>
        <a:xfrm>
          <a:off x="4310660" y="576778"/>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4E0908-1D6F-449C-9EEE-495BF235EF43}">
      <dsp:nvSpPr>
        <dsp:cNvPr id="0" name=""/>
        <dsp:cNvSpPr/>
      </dsp:nvSpPr>
      <dsp:spPr>
        <a:xfrm>
          <a:off x="3378316" y="2498841"/>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b="0" i="0" kern="1200"/>
            <a:t>CAMPAIGN FINANCE AND LOCAL GOV’T</a:t>
          </a:r>
          <a:endParaRPr lang="en-US" sz="2200" kern="1200"/>
        </a:p>
      </dsp:txBody>
      <dsp:txXfrm>
        <a:off x="3378316" y="2498841"/>
        <a:ext cx="2868750" cy="720000"/>
      </dsp:txXfrm>
    </dsp:sp>
    <dsp:sp modelId="{B1B3A617-B9F5-4250-BC7A-4F6E551724B5}">
      <dsp:nvSpPr>
        <dsp:cNvPr id="0" name=""/>
        <dsp:cNvSpPr/>
      </dsp:nvSpPr>
      <dsp:spPr>
        <a:xfrm>
          <a:off x="7308504" y="203841"/>
          <a:ext cx="1749937" cy="17499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6C26D5-1CEE-48C0-8012-649537061065}">
      <dsp:nvSpPr>
        <dsp:cNvPr id="0" name=""/>
        <dsp:cNvSpPr/>
      </dsp:nvSpPr>
      <dsp:spPr>
        <a:xfrm>
          <a:off x="7681441" y="576778"/>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818ED00-D1D5-4C0F-961F-20DEBF050C72}">
      <dsp:nvSpPr>
        <dsp:cNvPr id="0" name=""/>
        <dsp:cNvSpPr/>
      </dsp:nvSpPr>
      <dsp:spPr>
        <a:xfrm>
          <a:off x="6749097" y="2498841"/>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b="0" i="0" kern="1200"/>
            <a:t>CITY OF BOZEMAN V. CITY OF BOZEMAN</a:t>
          </a:r>
          <a:endParaRPr lang="en-US" sz="2200" kern="1200"/>
        </a:p>
      </dsp:txBody>
      <dsp:txXfrm>
        <a:off x="6749097" y="2498841"/>
        <a:ext cx="2868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BAA6B-2E3F-4629-9C8F-D590EE58A4D3}">
      <dsp:nvSpPr>
        <dsp:cNvPr id="0" name=""/>
        <dsp:cNvSpPr/>
      </dsp:nvSpPr>
      <dsp:spPr>
        <a:xfrm>
          <a:off x="0" y="2177"/>
          <a:ext cx="6391275" cy="110364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7AEA5C-33C5-439B-BEEE-24259AC72361}">
      <dsp:nvSpPr>
        <dsp:cNvPr id="0" name=""/>
        <dsp:cNvSpPr/>
      </dsp:nvSpPr>
      <dsp:spPr>
        <a:xfrm>
          <a:off x="333853" y="250498"/>
          <a:ext cx="607006" cy="607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91BE960-8412-4770-84DF-5685A494546A}">
      <dsp:nvSpPr>
        <dsp:cNvPr id="0" name=""/>
        <dsp:cNvSpPr/>
      </dsp:nvSpPr>
      <dsp:spPr>
        <a:xfrm>
          <a:off x="1274714" y="2177"/>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977900">
            <a:lnSpc>
              <a:spcPct val="90000"/>
            </a:lnSpc>
            <a:spcBef>
              <a:spcPct val="0"/>
            </a:spcBef>
            <a:spcAft>
              <a:spcPct val="35000"/>
            </a:spcAft>
            <a:buNone/>
          </a:pPr>
          <a:r>
            <a:rPr lang="en-US" sz="2200" b="0" i="0" kern="1200"/>
            <a:t>Public employee</a:t>
          </a:r>
          <a:endParaRPr lang="en-US" sz="2200" kern="1200"/>
        </a:p>
      </dsp:txBody>
      <dsp:txXfrm>
        <a:off x="1274714" y="2177"/>
        <a:ext cx="5116560" cy="1103648"/>
      </dsp:txXfrm>
    </dsp:sp>
    <dsp:sp modelId="{8A85D187-09DB-44C0-935F-3E3D1E8588C7}">
      <dsp:nvSpPr>
        <dsp:cNvPr id="0" name=""/>
        <dsp:cNvSpPr/>
      </dsp:nvSpPr>
      <dsp:spPr>
        <a:xfrm>
          <a:off x="0" y="1381738"/>
          <a:ext cx="6391275" cy="110364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F20C96-2509-4730-B59A-D58E8018B76B}">
      <dsp:nvSpPr>
        <dsp:cNvPr id="0" name=""/>
        <dsp:cNvSpPr/>
      </dsp:nvSpPr>
      <dsp:spPr>
        <a:xfrm>
          <a:off x="333853" y="1630059"/>
          <a:ext cx="607006" cy="607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4704435-672F-4771-8EAC-82FD25D074F3}">
      <dsp:nvSpPr>
        <dsp:cNvPr id="0" name=""/>
        <dsp:cNvSpPr/>
      </dsp:nvSpPr>
      <dsp:spPr>
        <a:xfrm>
          <a:off x="1274714" y="1381738"/>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977900">
            <a:lnSpc>
              <a:spcPct val="90000"/>
            </a:lnSpc>
            <a:spcBef>
              <a:spcPct val="0"/>
            </a:spcBef>
            <a:spcAft>
              <a:spcPct val="35000"/>
            </a:spcAft>
            <a:buNone/>
          </a:pPr>
          <a:r>
            <a:rPr lang="en-US" sz="2200" b="0" i="0" kern="1200"/>
            <a:t>Elected Official</a:t>
          </a:r>
          <a:endParaRPr lang="en-US" sz="2200" kern="1200"/>
        </a:p>
      </dsp:txBody>
      <dsp:txXfrm>
        <a:off x="1274714" y="1381738"/>
        <a:ext cx="5116560" cy="1103648"/>
      </dsp:txXfrm>
    </dsp:sp>
    <dsp:sp modelId="{23C11FA3-8B05-4B26-A851-E295BCEDD2AA}">
      <dsp:nvSpPr>
        <dsp:cNvPr id="0" name=""/>
        <dsp:cNvSpPr/>
      </dsp:nvSpPr>
      <dsp:spPr>
        <a:xfrm>
          <a:off x="0" y="2761299"/>
          <a:ext cx="6391275" cy="110364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409FB1-A2D3-47AE-B728-883761BFA4B8}">
      <dsp:nvSpPr>
        <dsp:cNvPr id="0" name=""/>
        <dsp:cNvSpPr/>
      </dsp:nvSpPr>
      <dsp:spPr>
        <a:xfrm>
          <a:off x="333853" y="3009620"/>
          <a:ext cx="607006" cy="6070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5D96C46-4D2B-4ADF-ADC4-1BA7C68CF09A}">
      <dsp:nvSpPr>
        <dsp:cNvPr id="0" name=""/>
        <dsp:cNvSpPr/>
      </dsp:nvSpPr>
      <dsp:spPr>
        <a:xfrm>
          <a:off x="1274714" y="2761299"/>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977900">
            <a:lnSpc>
              <a:spcPct val="90000"/>
            </a:lnSpc>
            <a:spcBef>
              <a:spcPct val="0"/>
            </a:spcBef>
            <a:spcAft>
              <a:spcPct val="35000"/>
            </a:spcAft>
            <a:buNone/>
          </a:pPr>
          <a:r>
            <a:rPr lang="en-US" sz="2200" b="0" i="0" kern="1200"/>
            <a:t>Rules of Conduct</a:t>
          </a:r>
          <a:endParaRPr lang="en-US" sz="2200" kern="1200"/>
        </a:p>
      </dsp:txBody>
      <dsp:txXfrm>
        <a:off x="1274714" y="2761299"/>
        <a:ext cx="5116560" cy="1103648"/>
      </dsp:txXfrm>
    </dsp:sp>
    <dsp:sp modelId="{D047F1AF-116E-46D3-A046-3E7F83C75E9F}">
      <dsp:nvSpPr>
        <dsp:cNvPr id="0" name=""/>
        <dsp:cNvSpPr/>
      </dsp:nvSpPr>
      <dsp:spPr>
        <a:xfrm>
          <a:off x="0" y="4140860"/>
          <a:ext cx="6391275" cy="110364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08C079-7CC4-4945-BF4C-5B969E8266F1}">
      <dsp:nvSpPr>
        <dsp:cNvPr id="0" name=""/>
        <dsp:cNvSpPr/>
      </dsp:nvSpPr>
      <dsp:spPr>
        <a:xfrm>
          <a:off x="333853" y="4389181"/>
          <a:ext cx="607006" cy="6070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2FFAA7B-1D87-49A9-A764-CED96A2EC20C}">
      <dsp:nvSpPr>
        <dsp:cNvPr id="0" name=""/>
        <dsp:cNvSpPr/>
      </dsp:nvSpPr>
      <dsp:spPr>
        <a:xfrm>
          <a:off x="1274714" y="4140860"/>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977900">
            <a:lnSpc>
              <a:spcPct val="90000"/>
            </a:lnSpc>
            <a:spcBef>
              <a:spcPct val="0"/>
            </a:spcBef>
            <a:spcAft>
              <a:spcPct val="35000"/>
            </a:spcAft>
            <a:buNone/>
          </a:pPr>
          <a:r>
            <a:rPr lang="en-US" sz="2200" b="0" i="0" kern="1200"/>
            <a:t>Enforcement</a:t>
          </a:r>
          <a:endParaRPr lang="en-US" sz="2200" kern="1200"/>
        </a:p>
      </dsp:txBody>
      <dsp:txXfrm>
        <a:off x="1274714" y="4140860"/>
        <a:ext cx="5116560" cy="1103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B683F-889A-4B1B-8AD6-9F0C9DB6C675}">
      <dsp:nvSpPr>
        <dsp:cNvPr id="0" name=""/>
        <dsp:cNvSpPr/>
      </dsp:nvSpPr>
      <dsp:spPr>
        <a:xfrm>
          <a:off x="0" y="585945"/>
          <a:ext cx="6391275" cy="74353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Incidental Committee</a:t>
          </a:r>
          <a:endParaRPr lang="en-US" sz="3100" kern="1200"/>
        </a:p>
      </dsp:txBody>
      <dsp:txXfrm>
        <a:off x="36296" y="622241"/>
        <a:ext cx="6318683" cy="670943"/>
      </dsp:txXfrm>
    </dsp:sp>
    <dsp:sp modelId="{70D1B00C-5305-4639-B641-0AD77D3F23DA}">
      <dsp:nvSpPr>
        <dsp:cNvPr id="0" name=""/>
        <dsp:cNvSpPr/>
      </dsp:nvSpPr>
      <dsp:spPr>
        <a:xfrm>
          <a:off x="0" y="1418760"/>
          <a:ext cx="6391275" cy="743535"/>
        </a:xfrm>
        <a:prstGeom prst="roundRect">
          <a:avLst/>
        </a:prstGeom>
        <a:solidFill>
          <a:schemeClr val="accent2">
            <a:hueOff val="6681"/>
            <a:satOff val="-18932"/>
            <a:lumOff val="117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Statement of Organization</a:t>
          </a:r>
          <a:endParaRPr lang="en-US" sz="3100" kern="1200"/>
        </a:p>
      </dsp:txBody>
      <dsp:txXfrm>
        <a:off x="36296" y="1455056"/>
        <a:ext cx="6318683" cy="670943"/>
      </dsp:txXfrm>
    </dsp:sp>
    <dsp:sp modelId="{70794F8C-80A8-4BBD-B7F7-3A21E816755C}">
      <dsp:nvSpPr>
        <dsp:cNvPr id="0" name=""/>
        <dsp:cNvSpPr/>
      </dsp:nvSpPr>
      <dsp:spPr>
        <a:xfrm>
          <a:off x="0" y="2251575"/>
          <a:ext cx="6391275" cy="743535"/>
        </a:xfrm>
        <a:prstGeom prst="roundRect">
          <a:avLst/>
        </a:prstGeom>
        <a:solidFill>
          <a:schemeClr val="accent2">
            <a:hueOff val="13361"/>
            <a:satOff val="-37863"/>
            <a:lumOff val="2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Electioneering Communication</a:t>
          </a:r>
          <a:endParaRPr lang="en-US" sz="3100" kern="1200"/>
        </a:p>
      </dsp:txBody>
      <dsp:txXfrm>
        <a:off x="36296" y="2287871"/>
        <a:ext cx="6318683" cy="670943"/>
      </dsp:txXfrm>
    </dsp:sp>
    <dsp:sp modelId="{560A7450-3052-4889-B918-C0F8A87E4813}">
      <dsp:nvSpPr>
        <dsp:cNvPr id="0" name=""/>
        <dsp:cNvSpPr/>
      </dsp:nvSpPr>
      <dsp:spPr>
        <a:xfrm>
          <a:off x="0" y="3084391"/>
          <a:ext cx="6391275" cy="743535"/>
        </a:xfrm>
        <a:prstGeom prst="roundRect">
          <a:avLst/>
        </a:prstGeom>
        <a:solidFill>
          <a:schemeClr val="accent2">
            <a:hueOff val="20042"/>
            <a:satOff val="-56795"/>
            <a:lumOff val="353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Election Communication </a:t>
          </a:r>
          <a:endParaRPr lang="en-US" sz="3100" kern="1200"/>
        </a:p>
      </dsp:txBody>
      <dsp:txXfrm>
        <a:off x="36296" y="3120687"/>
        <a:ext cx="6318683" cy="670943"/>
      </dsp:txXfrm>
    </dsp:sp>
    <dsp:sp modelId="{1DED7EB2-0D69-4D11-82D7-5249AB9B74A3}">
      <dsp:nvSpPr>
        <dsp:cNvPr id="0" name=""/>
        <dsp:cNvSpPr/>
      </dsp:nvSpPr>
      <dsp:spPr>
        <a:xfrm>
          <a:off x="0" y="3917206"/>
          <a:ext cx="6391275" cy="743535"/>
        </a:xfrm>
        <a:prstGeom prst="roundRect">
          <a:avLst/>
        </a:prstGeom>
        <a:solidFill>
          <a:schemeClr val="accent2">
            <a:hueOff val="26723"/>
            <a:satOff val="-75726"/>
            <a:lumOff val="47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Campaign Finance Reporting</a:t>
          </a:r>
          <a:endParaRPr lang="en-US" sz="3100" kern="1200"/>
        </a:p>
      </dsp:txBody>
      <dsp:txXfrm>
        <a:off x="36296" y="3953502"/>
        <a:ext cx="6318683" cy="67094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pPr/>
              <a:t>2/24/2022</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t>2/24/2022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t>2/24/2022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t>2/24/2022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t>2/24/2022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t>2/24/2022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t>2/24/2022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t>2/24/2022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t>2/24/2022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t>2/24/2022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t>2/24/2022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t>2/24/2022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t>2/24/2022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t>2/24/2022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t>2/24/2022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t>2/24/2022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t>2/24/2022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t>2/24/2022</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leg.mt.gov/bills/mca/title_0020/chapter_0020/part_0010/section_0360/0020-0020-0010-0360.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leg.mt.gov/bills/mca/title_0020/chapter_0020/part_0010/section_0210/0020-0020-0010-0210.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leg.mt.gov/bills/mca/title_0130/chapter_0370/part_0020/section_0170/0130-0370-0020-0170.html" TargetMode="External"/><Relationship Id="rId2" Type="http://schemas.openxmlformats.org/officeDocument/2006/relationships/hyperlink" Target="https://leg.mt.gov/bills/mca/title_0130/chapter_0370/part_0020/section_0160/0130-0370-0020-0160.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leg.mt.gov/bills/mca/title_0130/chapter_0370/part_0020/section_0270/0130-0370-0020-0270.html" TargetMode="External"/><Relationship Id="rId2" Type="http://schemas.openxmlformats.org/officeDocument/2006/relationships/hyperlink" Target="https://leg.mt.gov/bills/mca/title_0130/chapter_0370/part_0020/section_0250/0130-0370-0020-0250.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leg.mt.gov/bills/mca/title_0130/chapter_0370/part_0020/section_0270/0130-0370-0020-0270.html" TargetMode="External"/><Relationship Id="rId2" Type="http://schemas.openxmlformats.org/officeDocument/2006/relationships/hyperlink" Target="https://leg.mt.gov/bills/mca/title_0130/chapter_0370/part_0020/section_0250/0130-0370-0020-0250.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1.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hyperlink" Target="https://leg.mt.gov/bills/mca/title_0670/chapter_0110/part_0010/section_0040/0670-0110-0010-0040.html" TargetMode="External"/><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99092-BFBF-40B3-AFEA-6A14D93F2BE8}"/>
              </a:ext>
            </a:extLst>
          </p:cNvPr>
          <p:cNvSpPr>
            <a:spLocks noGrp="1"/>
          </p:cNvSpPr>
          <p:nvPr>
            <p:ph type="ctrTitle"/>
          </p:nvPr>
        </p:nvSpPr>
        <p:spPr/>
        <p:txBody>
          <a:bodyPr/>
          <a:lstStyle/>
          <a:p>
            <a:r>
              <a:rPr lang="en-US" dirty="0"/>
              <a:t>Local Gov’t Ethics and Political Practices</a:t>
            </a:r>
          </a:p>
        </p:txBody>
      </p:sp>
      <p:sp>
        <p:nvSpPr>
          <p:cNvPr id="3" name="Subtitle 2">
            <a:extLst>
              <a:ext uri="{FF2B5EF4-FFF2-40B4-BE49-F238E27FC236}">
                <a16:creationId xmlns:a16="http://schemas.microsoft.com/office/drawing/2014/main" id="{F397D5E5-6852-4E11-BE61-89F675F7AD39}"/>
              </a:ext>
            </a:extLst>
          </p:cNvPr>
          <p:cNvSpPr>
            <a:spLocks noGrp="1"/>
          </p:cNvSpPr>
          <p:nvPr>
            <p:ph type="subTitle" idx="1"/>
          </p:nvPr>
        </p:nvSpPr>
        <p:spPr/>
        <p:txBody>
          <a:bodyPr/>
          <a:lstStyle/>
          <a:p>
            <a:r>
              <a:rPr lang="en-US" dirty="0"/>
              <a:t>Jeff Mangan</a:t>
            </a:r>
          </a:p>
          <a:p>
            <a:r>
              <a:rPr lang="en-US" dirty="0"/>
              <a:t>Montana commissioner of political practice</a:t>
            </a:r>
          </a:p>
        </p:txBody>
      </p:sp>
    </p:spTree>
    <p:extLst>
      <p:ext uri="{BB962C8B-B14F-4D97-AF65-F5344CB8AC3E}">
        <p14:creationId xmlns:p14="http://schemas.microsoft.com/office/powerpoint/2010/main" val="2090747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AE664-2751-465D-A91C-B1134FB75B22}"/>
              </a:ext>
            </a:extLst>
          </p:cNvPr>
          <p:cNvSpPr>
            <a:spLocks noGrp="1"/>
          </p:cNvSpPr>
          <p:nvPr>
            <p:ph type="title"/>
          </p:nvPr>
        </p:nvSpPr>
        <p:spPr/>
        <p:txBody>
          <a:bodyPr/>
          <a:lstStyle/>
          <a:p>
            <a:r>
              <a:rPr lang="en-US" dirty="0"/>
              <a:t>Rules of conduct for public officers and public employees - MCA 2-2-121</a:t>
            </a:r>
          </a:p>
        </p:txBody>
      </p:sp>
      <p:sp>
        <p:nvSpPr>
          <p:cNvPr id="3" name="Content Placeholder 2">
            <a:extLst>
              <a:ext uri="{FF2B5EF4-FFF2-40B4-BE49-F238E27FC236}">
                <a16:creationId xmlns:a16="http://schemas.microsoft.com/office/drawing/2014/main" id="{EC0CAB58-CBB5-4C54-B076-581D926BE44F}"/>
              </a:ext>
            </a:extLst>
          </p:cNvPr>
          <p:cNvSpPr>
            <a:spLocks noGrp="1"/>
          </p:cNvSpPr>
          <p:nvPr>
            <p:ph idx="1"/>
          </p:nvPr>
        </p:nvSpPr>
        <p:spPr/>
        <p:txBody>
          <a:bodyPr/>
          <a:lstStyle/>
          <a:p>
            <a:r>
              <a:rPr lang="en-US" sz="2400" dirty="0"/>
              <a:t>(c) This subsection (3) </a:t>
            </a:r>
            <a:r>
              <a:rPr lang="en-US" sz="2400" dirty="0">
                <a:highlight>
                  <a:srgbClr val="FFFF00"/>
                </a:highlight>
              </a:rPr>
              <a:t>is not intended to restrict the right of a public officer or public employee to express personal political views</a:t>
            </a:r>
            <a:r>
              <a:rPr lang="en-US" sz="2400" dirty="0"/>
              <a:t>. </a:t>
            </a:r>
          </a:p>
          <a:p>
            <a:r>
              <a:rPr lang="en-US" sz="1200" dirty="0"/>
              <a:t>(d) (</a:t>
            </a:r>
            <a:r>
              <a:rPr lang="en-US" sz="1200" dirty="0" err="1"/>
              <a:t>i</a:t>
            </a:r>
            <a:r>
              <a:rPr lang="en-US" sz="1200" dirty="0"/>
              <a:t>) If the public officer or public employee is a Montana highway patrol chief or highway patrol officer appointed under Title 44, chapter 1, the term "equipment" as used in this subsection (3) includes the chief's or officer's official highway patrol uniform. </a:t>
            </a:r>
          </a:p>
          <a:p>
            <a:r>
              <a:rPr lang="en-US" sz="1200" dirty="0"/>
              <a:t>(ii) A Montana highway patrol chief's or highway patrol officer's title may not be referred to in the solicitation of support for or opposition to any political committee, the nomination or election of any person to public office, or the passage of a ballot issue. </a:t>
            </a:r>
          </a:p>
          <a:p>
            <a:endParaRPr lang="en-US" dirty="0"/>
          </a:p>
        </p:txBody>
      </p:sp>
    </p:spTree>
    <p:extLst>
      <p:ext uri="{BB962C8B-B14F-4D97-AF65-F5344CB8AC3E}">
        <p14:creationId xmlns:p14="http://schemas.microsoft.com/office/powerpoint/2010/main" val="1781863181"/>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61951192-5A7D-4A6C-9D76-9B2ACCB326A0}"/>
              </a:ext>
            </a:extLst>
          </p:cNvPr>
          <p:cNvSpPr>
            <a:spLocks noGrp="1"/>
          </p:cNvSpPr>
          <p:nvPr>
            <p:ph type="title"/>
          </p:nvPr>
        </p:nvSpPr>
        <p:spPr>
          <a:xfrm>
            <a:off x="1000372" y="1209957"/>
            <a:ext cx="3034580" cy="4438087"/>
          </a:xfrm>
        </p:spPr>
        <p:txBody>
          <a:bodyPr anchor="ctr">
            <a:normAutofit/>
          </a:bodyPr>
          <a:lstStyle/>
          <a:p>
            <a:pPr algn="r"/>
            <a:r>
              <a:rPr lang="en-US" sz="3200">
                <a:solidFill>
                  <a:schemeClr val="tx1"/>
                </a:solidFill>
              </a:rPr>
              <a:t>AG Opinion - McGrath, January 2005</a:t>
            </a:r>
          </a:p>
        </p:txBody>
      </p:sp>
      <p:sp>
        <p:nvSpPr>
          <p:cNvPr id="3" name="Content Placeholder 2">
            <a:extLst>
              <a:ext uri="{FF2B5EF4-FFF2-40B4-BE49-F238E27FC236}">
                <a16:creationId xmlns:a16="http://schemas.microsoft.com/office/drawing/2014/main" id="{2E851589-2E1D-4249-88F0-29B9638F104A}"/>
              </a:ext>
            </a:extLst>
          </p:cNvPr>
          <p:cNvSpPr>
            <a:spLocks noGrp="1"/>
          </p:cNvSpPr>
          <p:nvPr>
            <p:ph idx="1"/>
          </p:nvPr>
        </p:nvSpPr>
        <p:spPr>
          <a:xfrm>
            <a:off x="4678424" y="1059025"/>
            <a:ext cx="5302189" cy="4739950"/>
          </a:xfrm>
        </p:spPr>
        <p:txBody>
          <a:bodyPr anchor="ctr">
            <a:normAutofit/>
          </a:bodyPr>
          <a:lstStyle/>
          <a:p>
            <a:r>
              <a:rPr lang="en-US">
                <a:solidFill>
                  <a:schemeClr val="tx1"/>
                </a:solidFill>
              </a:rPr>
              <a:t>A public officer or public employee may engage in political speech so long as his or her speech does not involve the use of public time, facilities, equipment, supplies, personnel, or funds. </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526790"/>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E239521-4E27-466E-9087-5C3D9CD1C9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0939603-6562-4246-A9A6-CE0657B91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4088B391-2267-4070-940E-1DFC16029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C843D276-7F19-4B7B-A3C9-E92CF9825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F8BF858F-F5FD-4A7D-A74C-4DB4D07E1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1F6D2125-7D86-4D93-A5CB-0BCFE524B8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12A20C10-8367-4EE7-84F1-DA8FC32011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7D2F7B40-09B0-4DD4-B504-7BE155EED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0FFDC92C-6387-4BF1-9976-A0B078CE8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2D368DE5-EE93-47F4-A759-0D6F94E1F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Rectangle 19">
              <a:extLst>
                <a:ext uri="{FF2B5EF4-FFF2-40B4-BE49-F238E27FC236}">
                  <a16:creationId xmlns:a16="http://schemas.microsoft.com/office/drawing/2014/main" id="{C6AD4D91-560B-4DF8-B52B-A6BF83A6E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F12BC828-FAAE-455F-91DC-7ADCAC9DA8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025B0EDF-EB2D-4C9C-811A-92AFDAB05359}"/>
              </a:ext>
            </a:extLst>
          </p:cNvPr>
          <p:cNvSpPr>
            <a:spLocks noGrp="1"/>
          </p:cNvSpPr>
          <p:nvPr>
            <p:ph type="title"/>
          </p:nvPr>
        </p:nvSpPr>
        <p:spPr>
          <a:xfrm>
            <a:off x="1154955" y="973668"/>
            <a:ext cx="3133726" cy="1020232"/>
          </a:xfrm>
        </p:spPr>
        <p:txBody>
          <a:bodyPr>
            <a:normAutofit/>
          </a:bodyPr>
          <a:lstStyle/>
          <a:p>
            <a:pPr>
              <a:lnSpc>
                <a:spcPct val="90000"/>
              </a:lnSpc>
            </a:pPr>
            <a:r>
              <a:rPr lang="en-US" sz="3300"/>
              <a:t>Common ?’s Can I …</a:t>
            </a:r>
          </a:p>
        </p:txBody>
      </p:sp>
      <p:sp>
        <p:nvSpPr>
          <p:cNvPr id="8" name="Content Placeholder 2">
            <a:extLst>
              <a:ext uri="{FF2B5EF4-FFF2-40B4-BE49-F238E27FC236}">
                <a16:creationId xmlns:a16="http://schemas.microsoft.com/office/drawing/2014/main" id="{D4C1FE6B-F858-4FB2-87CD-2CA55C5421FE}"/>
              </a:ext>
            </a:extLst>
          </p:cNvPr>
          <p:cNvSpPr>
            <a:spLocks noGrp="1"/>
          </p:cNvSpPr>
          <p:nvPr>
            <p:ph idx="1"/>
          </p:nvPr>
        </p:nvSpPr>
        <p:spPr>
          <a:xfrm>
            <a:off x="1154955" y="2120900"/>
            <a:ext cx="3133726" cy="3898900"/>
          </a:xfrm>
        </p:spPr>
        <p:txBody>
          <a:bodyPr>
            <a:normAutofit/>
          </a:bodyPr>
          <a:lstStyle/>
          <a:p>
            <a:r>
              <a:rPr lang="en-US">
                <a:solidFill>
                  <a:schemeClr val="bg1"/>
                </a:solidFill>
              </a:rPr>
              <a:t>Elected Official</a:t>
            </a:r>
          </a:p>
          <a:p>
            <a:r>
              <a:rPr lang="en-US">
                <a:solidFill>
                  <a:schemeClr val="bg1"/>
                </a:solidFill>
              </a:rPr>
              <a:t>Can I … ? </a:t>
            </a:r>
          </a:p>
          <a:p>
            <a:endParaRPr lang="en-US">
              <a:solidFill>
                <a:schemeClr val="bg1"/>
              </a:solidFill>
            </a:endParaRPr>
          </a:p>
          <a:p>
            <a:r>
              <a:rPr lang="en-US">
                <a:solidFill>
                  <a:schemeClr val="bg1"/>
                </a:solidFill>
              </a:rPr>
              <a:t>Public Employee</a:t>
            </a:r>
          </a:p>
          <a:p>
            <a:r>
              <a:rPr lang="en-US">
                <a:solidFill>
                  <a:schemeClr val="bg1"/>
                </a:solidFill>
              </a:rPr>
              <a:t>Can I … ? </a:t>
            </a:r>
          </a:p>
        </p:txBody>
      </p:sp>
      <p:pic>
        <p:nvPicPr>
          <p:cNvPr id="7" name="Graphic 6" descr="Team">
            <a:extLst>
              <a:ext uri="{FF2B5EF4-FFF2-40B4-BE49-F238E27FC236}">
                <a16:creationId xmlns:a16="http://schemas.microsoft.com/office/drawing/2014/main" id="{3E22904D-A679-436A-8CFD-8D903D0FA6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65124" y="803751"/>
            <a:ext cx="5250498" cy="5250498"/>
          </a:xfrm>
          <a:prstGeom prst="rect">
            <a:avLst/>
          </a:prstGeom>
        </p:spPr>
      </p:pic>
      <p:sp>
        <p:nvSpPr>
          <p:cNvPr id="23" name="Rectangle 22">
            <a:extLst>
              <a:ext uri="{FF2B5EF4-FFF2-40B4-BE49-F238E27FC236}">
                <a16:creationId xmlns:a16="http://schemas.microsoft.com/office/drawing/2014/main" id="{BFD3DF8A-480D-4BB4-B603-B70596CFD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93621629"/>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37AD-4C2B-426F-BECA-0471ACAFAA34}"/>
              </a:ext>
            </a:extLst>
          </p:cNvPr>
          <p:cNvSpPr>
            <a:spLocks noGrp="1"/>
          </p:cNvSpPr>
          <p:nvPr>
            <p:ph type="title"/>
          </p:nvPr>
        </p:nvSpPr>
        <p:spPr/>
        <p:txBody>
          <a:bodyPr/>
          <a:lstStyle/>
          <a:p>
            <a:r>
              <a:rPr lang="en-US" dirty="0"/>
              <a:t>Enforcement - MCA 2-2-144</a:t>
            </a:r>
          </a:p>
        </p:txBody>
      </p:sp>
      <p:sp>
        <p:nvSpPr>
          <p:cNvPr id="3" name="Content Placeholder 2">
            <a:extLst>
              <a:ext uri="{FF2B5EF4-FFF2-40B4-BE49-F238E27FC236}">
                <a16:creationId xmlns:a16="http://schemas.microsoft.com/office/drawing/2014/main" id="{DECD058C-D770-4CD1-8DAC-C84295FF62C3}"/>
              </a:ext>
            </a:extLst>
          </p:cNvPr>
          <p:cNvSpPr>
            <a:spLocks noGrp="1"/>
          </p:cNvSpPr>
          <p:nvPr>
            <p:ph idx="1"/>
          </p:nvPr>
        </p:nvSpPr>
        <p:spPr/>
        <p:txBody>
          <a:bodyPr>
            <a:normAutofit fontScale="85000" lnSpcReduction="20000"/>
          </a:bodyPr>
          <a:lstStyle/>
          <a:p>
            <a:r>
              <a:rPr lang="en-US" dirty="0"/>
              <a:t>2-2-144. </a:t>
            </a:r>
            <a:r>
              <a:rPr lang="en-US" dirty="0">
                <a:highlight>
                  <a:srgbClr val="FFFF00"/>
                </a:highlight>
              </a:rPr>
              <a:t>Enforcement for local government</a:t>
            </a:r>
            <a:r>
              <a:rPr lang="en-US" dirty="0"/>
              <a:t>. (1) Except as provided in subsections (5) and (6), a person alleging a violation of this part by a local government officer or local government employee </a:t>
            </a:r>
            <a:r>
              <a:rPr lang="en-US" dirty="0">
                <a:highlight>
                  <a:srgbClr val="FFFF00"/>
                </a:highlight>
              </a:rPr>
              <a:t>shall notify the county attorney of the county where the local government is located</a:t>
            </a:r>
            <a:r>
              <a:rPr lang="en-US" dirty="0"/>
              <a:t>. The county attorney shall request from the complainant or the person who is the subject of the complaint any information necessary to make a determination concerning the validity of the complaint. </a:t>
            </a:r>
          </a:p>
          <a:p>
            <a:r>
              <a:rPr lang="en-US" sz="1100" dirty="0"/>
              <a:t>(2) If the county attorney determines that the complaint is justified, the county attorney may bring an action in district court seeking a civil fine of not less than $50 or more than $1,000. If the county attorney determines that the complaint alleges a criminal violation, the county attorney shall bring criminal charges against the officer or employee. </a:t>
            </a:r>
          </a:p>
          <a:p>
            <a:r>
              <a:rPr lang="en-US" dirty="0"/>
              <a:t>(3) </a:t>
            </a:r>
            <a:r>
              <a:rPr lang="en-US" dirty="0">
                <a:highlight>
                  <a:srgbClr val="FFFF00"/>
                </a:highlight>
              </a:rPr>
              <a:t>If the county attorney declines to bring an action under this section, the person alleging a violation of this part may file a civil action in district court seeking a civil fine of not less than $50 or more than $1,000</a:t>
            </a:r>
            <a:r>
              <a:rPr lang="en-US" dirty="0"/>
              <a:t>. In an action filed under this subsection, the court may assess the costs and attorney fees against the person bringing the charges if the court determines that a violation did not occur or against the officer or employee if the court determines that a violation did occur. The court may impose sanctions if the court determines that the action was frivolous or intended for harassment. </a:t>
            </a:r>
          </a:p>
          <a:p>
            <a:r>
              <a:rPr lang="en-US" sz="1000" dirty="0"/>
              <a:t>(4) The employing entity of a local government employee may take disciplinary action against an employee for a violation of this part</a:t>
            </a:r>
          </a:p>
          <a:p>
            <a:endParaRPr lang="en-US" dirty="0"/>
          </a:p>
        </p:txBody>
      </p:sp>
    </p:spTree>
    <p:extLst>
      <p:ext uri="{BB962C8B-B14F-4D97-AF65-F5344CB8AC3E}">
        <p14:creationId xmlns:p14="http://schemas.microsoft.com/office/powerpoint/2010/main" val="161027882"/>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DE23C-40D3-4A6F-9C43-397B914C94DE}"/>
              </a:ext>
            </a:extLst>
          </p:cNvPr>
          <p:cNvSpPr>
            <a:spLocks noGrp="1"/>
          </p:cNvSpPr>
          <p:nvPr>
            <p:ph type="title"/>
          </p:nvPr>
        </p:nvSpPr>
        <p:spPr/>
        <p:txBody>
          <a:bodyPr/>
          <a:lstStyle/>
          <a:p>
            <a:r>
              <a:rPr lang="en-US" dirty="0"/>
              <a:t>Enforcement – Ethics Panel</a:t>
            </a:r>
          </a:p>
        </p:txBody>
      </p:sp>
      <p:sp>
        <p:nvSpPr>
          <p:cNvPr id="3" name="Content Placeholder 2">
            <a:extLst>
              <a:ext uri="{FF2B5EF4-FFF2-40B4-BE49-F238E27FC236}">
                <a16:creationId xmlns:a16="http://schemas.microsoft.com/office/drawing/2014/main" id="{6FBE6663-1BEA-499F-B883-FE02F182667D}"/>
              </a:ext>
            </a:extLst>
          </p:cNvPr>
          <p:cNvSpPr>
            <a:spLocks noGrp="1"/>
          </p:cNvSpPr>
          <p:nvPr>
            <p:ph idx="1"/>
          </p:nvPr>
        </p:nvSpPr>
        <p:spPr/>
        <p:txBody>
          <a:bodyPr>
            <a:normAutofit/>
          </a:bodyPr>
          <a:lstStyle/>
          <a:p>
            <a:r>
              <a:rPr lang="en-US" dirty="0"/>
              <a:t>(5) (a) </a:t>
            </a:r>
            <a:r>
              <a:rPr lang="en-US" dirty="0">
                <a:highlight>
                  <a:srgbClr val="FFFF00"/>
                </a:highlight>
              </a:rPr>
              <a:t>A local government may establish a three-member panel to review complaints alleging violations of this part by officers or employees of the local government</a:t>
            </a:r>
            <a:r>
              <a:rPr lang="en-US" dirty="0"/>
              <a:t>. </a:t>
            </a:r>
            <a:r>
              <a:rPr lang="en-US" sz="900" dirty="0"/>
              <a:t>The local government shall establish procedures and rules for the panel. The members of the panel may not be officers or employees of the local government. The panel shall review complaints and may refer to the county attorney complaints that appear to be substantiated. If the complaint is against the county attorney, the panel shall refer the matter to the commissioner of political practices and the complaint must then be processed by the commissioner pursuant to </a:t>
            </a:r>
            <a:r>
              <a:rPr lang="en-US" sz="900" dirty="0">
                <a:hlinkClick r:id="rId2"/>
              </a:rPr>
              <a:t>2-2-136</a:t>
            </a:r>
            <a:r>
              <a:rPr lang="en-US" sz="900" dirty="0"/>
              <a:t>.</a:t>
            </a:r>
            <a:r>
              <a:rPr lang="en-US" dirty="0"/>
              <a:t> </a:t>
            </a:r>
          </a:p>
          <a:p>
            <a:r>
              <a:rPr lang="en-US" dirty="0"/>
              <a:t>(b) </a:t>
            </a:r>
            <a:r>
              <a:rPr lang="en-US" dirty="0">
                <a:highlight>
                  <a:srgbClr val="FFFF00"/>
                </a:highlight>
              </a:rPr>
              <a:t>In a local government that establishes a panel under this subsection (5), a complaint must be referred to the panel prior to making a complaint to the county attorney</a:t>
            </a:r>
            <a:r>
              <a:rPr lang="en-US" dirty="0"/>
              <a:t>. </a:t>
            </a:r>
          </a:p>
          <a:p>
            <a:r>
              <a:rPr lang="en-US" sz="900" dirty="0"/>
              <a:t>(6) If a local government review panel has not been established pursuant to subsection (5), a person alleging a violation of this part by a county attorney shall file the complaint with the commissioner of political practices pursuant to </a:t>
            </a:r>
            <a:r>
              <a:rPr lang="en-US" sz="900" dirty="0">
                <a:hlinkClick r:id="rId2"/>
              </a:rPr>
              <a:t>2-2-136</a:t>
            </a:r>
            <a:endParaRPr lang="en-US" sz="900" dirty="0"/>
          </a:p>
          <a:p>
            <a:endParaRPr lang="en-US" dirty="0"/>
          </a:p>
        </p:txBody>
      </p:sp>
    </p:spTree>
    <p:extLst>
      <p:ext uri="{BB962C8B-B14F-4D97-AF65-F5344CB8AC3E}">
        <p14:creationId xmlns:p14="http://schemas.microsoft.com/office/powerpoint/2010/main" val="2119154783"/>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FE679-A7F3-4576-9274-1F21505CFD53}"/>
              </a:ext>
            </a:extLst>
          </p:cNvPr>
          <p:cNvSpPr>
            <a:spLocks noGrp="1"/>
          </p:cNvSpPr>
          <p:nvPr>
            <p:ph type="title"/>
          </p:nvPr>
        </p:nvSpPr>
        <p:spPr/>
        <p:txBody>
          <a:bodyPr/>
          <a:lstStyle/>
          <a:p>
            <a:r>
              <a:rPr lang="en-US" dirty="0"/>
              <a:t>Unlawful Acts Of Employers And Employees – MCA 13-35-226</a:t>
            </a:r>
          </a:p>
        </p:txBody>
      </p:sp>
      <p:sp>
        <p:nvSpPr>
          <p:cNvPr id="3" name="Content Placeholder 2">
            <a:extLst>
              <a:ext uri="{FF2B5EF4-FFF2-40B4-BE49-F238E27FC236}">
                <a16:creationId xmlns:a16="http://schemas.microsoft.com/office/drawing/2014/main" id="{75B79B7E-B719-4D60-A5A6-5A1AB268206C}"/>
              </a:ext>
            </a:extLst>
          </p:cNvPr>
          <p:cNvSpPr>
            <a:spLocks noGrp="1"/>
          </p:cNvSpPr>
          <p:nvPr>
            <p:ph idx="1"/>
          </p:nvPr>
        </p:nvSpPr>
        <p:spPr/>
        <p:txBody>
          <a:bodyPr/>
          <a:lstStyle/>
          <a:p>
            <a:r>
              <a:rPr lang="en-US" dirty="0"/>
              <a:t>(4) </a:t>
            </a:r>
            <a:r>
              <a:rPr lang="en-US" dirty="0">
                <a:highlight>
                  <a:srgbClr val="FFFF00"/>
                </a:highlight>
              </a:rPr>
              <a:t>A </a:t>
            </a:r>
            <a:r>
              <a:rPr lang="en-US" dirty="0">
                <a:highlight>
                  <a:srgbClr val="00FF00"/>
                </a:highlight>
              </a:rPr>
              <a:t>public employee</a:t>
            </a:r>
            <a:r>
              <a:rPr lang="en-US" dirty="0">
                <a:highlight>
                  <a:srgbClr val="FFFF00"/>
                </a:highlight>
              </a:rPr>
              <a:t> may not solicit support for or opposition to any political committee, the nomination or election of any person to public office, or the passage of a ballot issue while on the job or at the place of employment</a:t>
            </a:r>
            <a:r>
              <a:rPr lang="en-US" dirty="0"/>
              <a:t>. However, subject to </a:t>
            </a:r>
            <a:r>
              <a:rPr lang="en-US" dirty="0">
                <a:hlinkClick r:id="rId2"/>
              </a:rPr>
              <a:t>2-2-121</a:t>
            </a:r>
            <a:r>
              <a:rPr lang="en-US" dirty="0"/>
              <a:t>, this section does not restrict the right of a public employee to perform activities properly incidental to another activity required or authorized by law or to express personal political views. </a:t>
            </a:r>
          </a:p>
        </p:txBody>
      </p:sp>
    </p:spTree>
    <p:extLst>
      <p:ext uri="{BB962C8B-B14F-4D97-AF65-F5344CB8AC3E}">
        <p14:creationId xmlns:p14="http://schemas.microsoft.com/office/powerpoint/2010/main" val="1933352102"/>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8DCF6162-C90D-43BF-B7E4-A7B29A1619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A6895F9A-4951-41A7-988E-E4426D51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24">
              <a:extLst>
                <a:ext uri="{FF2B5EF4-FFF2-40B4-BE49-F238E27FC236}">
                  <a16:creationId xmlns:a16="http://schemas.microsoft.com/office/drawing/2014/main" id="{973CCBF7-E635-45F0-9262-B1378FECE0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A95F2453-17DE-4864-ADA2-6D234F95C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044DD539-16E2-48D1-9557-24281434B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025EA950-BF18-4722-B2FD-04D357983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7E71AB5E-77FB-4315-8B22-845D24C70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27ED4165-1756-4A80-90B1-FFF8AD7F2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Freeform 5">
              <a:extLst>
                <a:ext uri="{FF2B5EF4-FFF2-40B4-BE49-F238E27FC236}">
                  <a16:creationId xmlns:a16="http://schemas.microsoft.com/office/drawing/2014/main" id="{0C1FF9ED-0EB6-4CEF-83F7-B579129778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3" name="Rectangle 32">
            <a:extLst>
              <a:ext uri="{FF2B5EF4-FFF2-40B4-BE49-F238E27FC236}">
                <a16:creationId xmlns:a16="http://schemas.microsoft.com/office/drawing/2014/main" id="{3F4860A4-6A75-4E92-905D-FA03EEDB8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82A8C7C-0ED0-4297-B6BF-1A9CB904876A}"/>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5400" b="0" i="0" kern="1200" dirty="0">
                <a:solidFill>
                  <a:schemeClr val="bg2"/>
                </a:solidFill>
                <a:latin typeface="+mj-lt"/>
                <a:ea typeface="+mj-ea"/>
                <a:cs typeface="+mj-cs"/>
              </a:rPr>
              <a:t>REVIEW</a:t>
            </a:r>
          </a:p>
        </p:txBody>
      </p:sp>
      <p:grpSp>
        <p:nvGrpSpPr>
          <p:cNvPr id="35" name="Group 34">
            <a:extLst>
              <a:ext uri="{FF2B5EF4-FFF2-40B4-BE49-F238E27FC236}">
                <a16:creationId xmlns:a16="http://schemas.microsoft.com/office/drawing/2014/main" id="{1BCDA284-4169-467B-80C1-BBDF26B202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36" name="Rectangle 35">
              <a:extLst>
                <a:ext uri="{FF2B5EF4-FFF2-40B4-BE49-F238E27FC236}">
                  <a16:creationId xmlns:a16="http://schemas.microsoft.com/office/drawing/2014/main" id="{CD5268F1-2FCC-42C8-B308-9F8744796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5">
              <a:extLst>
                <a:ext uri="{FF2B5EF4-FFF2-40B4-BE49-F238E27FC236}">
                  <a16:creationId xmlns:a16="http://schemas.microsoft.com/office/drawing/2014/main" id="{71C38273-377C-4D45-98FA-F4BAFBCA8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8" name="Freeform 5">
              <a:extLst>
                <a:ext uri="{FF2B5EF4-FFF2-40B4-BE49-F238E27FC236}">
                  <a16:creationId xmlns:a16="http://schemas.microsoft.com/office/drawing/2014/main" id="{A4617A93-13E2-4F76-AB78-7A0210391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5" name="Content Placeholder 4" descr="A close up of text on a white background&#10;&#10;Description automatically generated">
            <a:extLst>
              <a:ext uri="{FF2B5EF4-FFF2-40B4-BE49-F238E27FC236}">
                <a16:creationId xmlns:a16="http://schemas.microsoft.com/office/drawing/2014/main" id="{F9D842E5-C62A-48BE-AB43-6833A2FB0AA2}"/>
              </a:ext>
            </a:extLst>
          </p:cNvPr>
          <p:cNvPicPr>
            <a:picLocks noGrp="1" noChangeAspect="1"/>
          </p:cNvPicPr>
          <p:nvPr>
            <p:ph idx="1"/>
          </p:nvPr>
        </p:nvPicPr>
        <p:blipFill>
          <a:blip r:embed="rId3"/>
          <a:stretch>
            <a:fillRect/>
          </a:stretch>
        </p:blipFill>
        <p:spPr>
          <a:xfrm>
            <a:off x="1109763" y="1278589"/>
            <a:ext cx="6443180" cy="4300822"/>
          </a:xfrm>
          <a:prstGeom prst="rect">
            <a:avLst/>
          </a:prstGeom>
        </p:spPr>
      </p:pic>
    </p:spTree>
    <p:extLst>
      <p:ext uri="{BB962C8B-B14F-4D97-AF65-F5344CB8AC3E}">
        <p14:creationId xmlns:p14="http://schemas.microsoft.com/office/powerpoint/2010/main" val="1162151994"/>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A1AA65D-9F47-4237-9A72-3C130A9EE9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CE9DF5C7-9970-43C9-B12D-02B320B59E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66A030D0-3B12-4D52-BEE1-D8FD02366E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38D5B862-E936-4147-AC2B-0979F17D32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FE40BCEB-6E23-4334-BBE7-F620F66AC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F5FC9E23-64E7-42B7-8A35-5F364A2E4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D86A5303-2A17-4DFF-8456-DADB1075B4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B83940EB-39D4-4EB7-95CF-FA321945BF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ED957194-014D-4962-9592-065621BF81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 name="Freeform 5">
              <a:extLst>
                <a:ext uri="{FF2B5EF4-FFF2-40B4-BE49-F238E27FC236}">
                  <a16:creationId xmlns:a16="http://schemas.microsoft.com/office/drawing/2014/main" id="{7E974AE1-6DA6-4A09-B59B-3C893F3DE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1793547A-6734-4CDC-B401-5144261BD8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4" name="Rectangle 23">
            <a:extLst>
              <a:ext uri="{FF2B5EF4-FFF2-40B4-BE49-F238E27FC236}">
                <a16:creationId xmlns:a16="http://schemas.microsoft.com/office/drawing/2014/main" id="{F6865D0D-A839-49EF-9307-2EFF7B88D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CA844043-2B05-4A69-98C6-CF0F26946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8" name="Oval 27">
            <a:extLst>
              <a:ext uri="{FF2B5EF4-FFF2-40B4-BE49-F238E27FC236}">
                <a16:creationId xmlns:a16="http://schemas.microsoft.com/office/drawing/2014/main" id="{6C2AD7F1-D41F-4DC2-8C0D-28429DF70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5D1E228D-CA9E-41E4-87C8-21C841EAD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45F3D31F-26BB-46A1-A3D3-A758FF02A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4" name="Rectangle 33">
            <a:extLst>
              <a:ext uri="{FF2B5EF4-FFF2-40B4-BE49-F238E27FC236}">
                <a16:creationId xmlns:a16="http://schemas.microsoft.com/office/drawing/2014/main" id="{45B15905-1588-4FAB-9558-04F1B2186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5">
            <a:extLst>
              <a:ext uri="{FF2B5EF4-FFF2-40B4-BE49-F238E27FC236}">
                <a16:creationId xmlns:a16="http://schemas.microsoft.com/office/drawing/2014/main" id="{C72FA550-997B-4EFC-9E96-6937BDAE2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8" name="Freeform 5">
            <a:extLst>
              <a:ext uri="{FF2B5EF4-FFF2-40B4-BE49-F238E27FC236}">
                <a16:creationId xmlns:a16="http://schemas.microsoft.com/office/drawing/2014/main" id="{A41FDE27-F763-46C3-B111-19C1535BF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4" name="Title 3">
            <a:extLst>
              <a:ext uri="{FF2B5EF4-FFF2-40B4-BE49-F238E27FC236}">
                <a16:creationId xmlns:a16="http://schemas.microsoft.com/office/drawing/2014/main" id="{47073897-7D76-48B4-ACE8-90CD2065D5D9}"/>
              </a:ext>
            </a:extLst>
          </p:cNvPr>
          <p:cNvSpPr>
            <a:spLocks noGrp="1"/>
          </p:cNvSpPr>
          <p:nvPr>
            <p:ph type="title"/>
          </p:nvPr>
        </p:nvSpPr>
        <p:spPr>
          <a:xfrm>
            <a:off x="1154955" y="973667"/>
            <a:ext cx="2942210" cy="4833745"/>
          </a:xfrm>
        </p:spPr>
        <p:txBody>
          <a:bodyPr vert="horz" lIns="91440" tIns="45720" rIns="91440" bIns="45720" rtlCol="0" anchor="ctr">
            <a:normAutofit/>
          </a:bodyPr>
          <a:lstStyle/>
          <a:p>
            <a:r>
              <a:rPr lang="en-US" sz="3600">
                <a:solidFill>
                  <a:srgbClr val="EBEBEB"/>
                </a:solidFill>
              </a:rPr>
              <a:t>Campaign Finance</a:t>
            </a:r>
          </a:p>
        </p:txBody>
      </p:sp>
      <p:sp>
        <p:nvSpPr>
          <p:cNvPr id="40" name="Rectangle 39">
            <a:extLst>
              <a:ext uri="{FF2B5EF4-FFF2-40B4-BE49-F238E27FC236}">
                <a16:creationId xmlns:a16="http://schemas.microsoft.com/office/drawing/2014/main" id="{F417D79A-45EF-4C57-ABEB-04910F333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7" name="Text Placeholder 4">
            <a:extLst>
              <a:ext uri="{FF2B5EF4-FFF2-40B4-BE49-F238E27FC236}">
                <a16:creationId xmlns:a16="http://schemas.microsoft.com/office/drawing/2014/main" id="{EA3573CE-44CF-4F07-B934-B7174CF00300}"/>
              </a:ext>
            </a:extLst>
          </p:cNvPr>
          <p:cNvGraphicFramePr/>
          <p:nvPr>
            <p:extLst>
              <p:ext uri="{D42A27DB-BD31-4B8C-83A1-F6EECF244321}">
                <p14:modId xmlns:p14="http://schemas.microsoft.com/office/powerpoint/2010/main" val="3999509061"/>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9729020"/>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4FD9D-868B-4FE0-B994-89CC8F5D07BB}"/>
              </a:ext>
            </a:extLst>
          </p:cNvPr>
          <p:cNvSpPr>
            <a:spLocks noGrp="1"/>
          </p:cNvSpPr>
          <p:nvPr>
            <p:ph type="title"/>
          </p:nvPr>
        </p:nvSpPr>
        <p:spPr/>
        <p:txBody>
          <a:bodyPr/>
          <a:lstStyle/>
          <a:p>
            <a:r>
              <a:rPr lang="en-US" dirty="0"/>
              <a:t>What is an ‘Incidental Committee’?</a:t>
            </a:r>
          </a:p>
        </p:txBody>
      </p:sp>
      <p:sp>
        <p:nvSpPr>
          <p:cNvPr id="3" name="Content Placeholder 2">
            <a:extLst>
              <a:ext uri="{FF2B5EF4-FFF2-40B4-BE49-F238E27FC236}">
                <a16:creationId xmlns:a16="http://schemas.microsoft.com/office/drawing/2014/main" id="{11A63B52-EBDA-4055-9BB2-A551397E5D94}"/>
              </a:ext>
            </a:extLst>
          </p:cNvPr>
          <p:cNvSpPr>
            <a:spLocks noGrp="1"/>
          </p:cNvSpPr>
          <p:nvPr>
            <p:ph idx="1"/>
          </p:nvPr>
        </p:nvSpPr>
        <p:spPr/>
        <p:txBody>
          <a:bodyPr/>
          <a:lstStyle/>
          <a:p>
            <a:r>
              <a:rPr lang="en-US" dirty="0"/>
              <a:t>13-1-101(23) (a) "Incidental committee" means a </a:t>
            </a:r>
            <a:r>
              <a:rPr lang="en-US" dirty="0">
                <a:highlight>
                  <a:srgbClr val="FFFF00"/>
                </a:highlight>
              </a:rPr>
              <a:t>political committee that is not specifically organized or operating for the primary purpose of supporting or opposing candidates or ballot issues but that may incidentally become a political committee by receiving a contribution or making an expenditure</a:t>
            </a:r>
            <a:r>
              <a:rPr lang="en-US" dirty="0"/>
              <a:t>.</a:t>
            </a:r>
          </a:p>
          <a:p>
            <a:r>
              <a:rPr lang="en-US" sz="800" dirty="0"/>
              <a:t>(b) For the purpose of this subsection (23), the primary purpose is determined by the commissioner by rule and includes criteria such as the allocation of budget, staff, or members' activity or the statement of purpose or goal of the person or individuals that form the committee</a:t>
            </a:r>
          </a:p>
          <a:p>
            <a:endParaRPr lang="en-US" dirty="0"/>
          </a:p>
        </p:txBody>
      </p:sp>
    </p:spTree>
    <p:extLst>
      <p:ext uri="{BB962C8B-B14F-4D97-AF65-F5344CB8AC3E}">
        <p14:creationId xmlns:p14="http://schemas.microsoft.com/office/powerpoint/2010/main" val="1592259380"/>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0971-0C95-48B6-9DF7-544D5CC86437}"/>
              </a:ext>
            </a:extLst>
          </p:cNvPr>
          <p:cNvSpPr>
            <a:spLocks noGrp="1"/>
          </p:cNvSpPr>
          <p:nvPr>
            <p:ph type="title"/>
          </p:nvPr>
        </p:nvSpPr>
        <p:spPr>
          <a:xfrm>
            <a:off x="1154954" y="947920"/>
            <a:ext cx="8761413" cy="728480"/>
          </a:xfrm>
        </p:spPr>
        <p:txBody>
          <a:bodyPr/>
          <a:lstStyle/>
          <a:p>
            <a:r>
              <a:rPr lang="en-US" dirty="0"/>
              <a:t>Incidental Committees - </a:t>
            </a:r>
            <a:r>
              <a:rPr lang="en-US" sz="3200" dirty="0"/>
              <a:t>MCA13-37-232</a:t>
            </a:r>
          </a:p>
        </p:txBody>
      </p:sp>
      <p:sp>
        <p:nvSpPr>
          <p:cNvPr id="3" name="Content Placeholder 2">
            <a:extLst>
              <a:ext uri="{FF2B5EF4-FFF2-40B4-BE49-F238E27FC236}">
                <a16:creationId xmlns:a16="http://schemas.microsoft.com/office/drawing/2014/main" id="{666A7E30-3371-477B-92D4-FDB9ABA3E39B}"/>
              </a:ext>
            </a:extLst>
          </p:cNvPr>
          <p:cNvSpPr>
            <a:spLocks noGrp="1"/>
          </p:cNvSpPr>
          <p:nvPr>
            <p:ph idx="1"/>
          </p:nvPr>
        </p:nvSpPr>
        <p:spPr/>
        <p:txBody>
          <a:bodyPr/>
          <a:lstStyle/>
          <a:p>
            <a:r>
              <a:rPr lang="en-US" dirty="0"/>
              <a:t>(4) </a:t>
            </a:r>
            <a:r>
              <a:rPr lang="en-US" dirty="0">
                <a:highlight>
                  <a:srgbClr val="FFFF00"/>
                </a:highlight>
              </a:rPr>
              <a:t>An incidental committee that does not receive contributions </a:t>
            </a:r>
            <a:r>
              <a:rPr lang="en-US" dirty="0"/>
              <a:t>for a specified candidate, ballot issue, or petition for nomination and that does not solicit contributions for incidental committee election activity, including in-kind expenditures, independent expenditures, election communications, or electioneering communications, </a:t>
            </a:r>
            <a:r>
              <a:rPr lang="en-US" dirty="0">
                <a:highlight>
                  <a:srgbClr val="FFFF00"/>
                </a:highlight>
              </a:rPr>
              <a:t>is required to report only its expenditures</a:t>
            </a:r>
          </a:p>
        </p:txBody>
      </p:sp>
    </p:spTree>
    <p:extLst>
      <p:ext uri="{BB962C8B-B14F-4D97-AF65-F5344CB8AC3E}">
        <p14:creationId xmlns:p14="http://schemas.microsoft.com/office/powerpoint/2010/main" val="1022386706"/>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A1AA65D-9F47-4237-9A72-3C130A9EE9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CE9DF5C7-9970-43C9-B12D-02B320B59E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66A030D0-3B12-4D52-BEE1-D8FD02366E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38D5B862-E936-4147-AC2B-0979F17D32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FE40BCEB-6E23-4334-BBE7-F620F66AC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F5FC9E23-64E7-42B7-8A35-5F364A2E4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D86A5303-2A17-4DFF-8456-DADB1075B4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B83940EB-39D4-4EB7-95CF-FA321945BF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ED957194-014D-4962-9592-065621BF81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7E974AE1-6DA6-4A09-B59B-3C893F3DE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1793547A-6734-4CDC-B401-5144261BD8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F6865D0D-A839-49EF-9307-2EFF7B88D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0D4C852A-CDF4-42CB-A8E1-E8B8655B6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6" name="Freeform 5">
            <a:extLst>
              <a:ext uri="{FF2B5EF4-FFF2-40B4-BE49-F238E27FC236}">
                <a16:creationId xmlns:a16="http://schemas.microsoft.com/office/drawing/2014/main" id="{19DE0A3A-706B-4AA1-BCB2-839AD15DA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id="{AC6B8F62-B752-4BD5-A647-FB83FB0E7DBF}"/>
              </a:ext>
            </a:extLst>
          </p:cNvPr>
          <p:cNvSpPr>
            <a:spLocks noGrp="1"/>
          </p:cNvSpPr>
          <p:nvPr>
            <p:ph type="title"/>
          </p:nvPr>
        </p:nvSpPr>
        <p:spPr>
          <a:xfrm>
            <a:off x="1154954" y="947920"/>
            <a:ext cx="8761413" cy="728480"/>
          </a:xfrm>
        </p:spPr>
        <p:txBody>
          <a:bodyPr vert="horz" lIns="91440" tIns="45720" rIns="91440" bIns="45720" rtlCol="0" anchor="ctr">
            <a:normAutofit/>
          </a:bodyPr>
          <a:lstStyle/>
          <a:p>
            <a:pPr algn="ctr"/>
            <a:r>
              <a:rPr lang="en-US" sz="3600" dirty="0">
                <a:solidFill>
                  <a:srgbClr val="FFFFFF"/>
                </a:solidFill>
              </a:rPr>
              <a:t>WE’LL COVER THE FOLLOWING:</a:t>
            </a:r>
          </a:p>
        </p:txBody>
      </p:sp>
      <p:sp>
        <p:nvSpPr>
          <p:cNvPr id="28" name="Rectangle 27">
            <a:extLst>
              <a:ext uri="{FF2B5EF4-FFF2-40B4-BE49-F238E27FC236}">
                <a16:creationId xmlns:a16="http://schemas.microsoft.com/office/drawing/2014/main" id="{FE1D3F1A-ACDE-4DAB-9A2C-79A4F06CC5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Text Placeholder 2">
            <a:extLst>
              <a:ext uri="{FF2B5EF4-FFF2-40B4-BE49-F238E27FC236}">
                <a16:creationId xmlns:a16="http://schemas.microsoft.com/office/drawing/2014/main" id="{2E65CEA0-EC20-4CDE-99F3-3571A28A9A63}"/>
              </a:ext>
            </a:extLst>
          </p:cNvPr>
          <p:cNvGraphicFramePr/>
          <p:nvPr>
            <p:extLst>
              <p:ext uri="{D42A27DB-BD31-4B8C-83A1-F6EECF244321}">
                <p14:modId xmlns:p14="http://schemas.microsoft.com/office/powerpoint/2010/main" val="2861630633"/>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1895774"/>
      </p:ext>
    </p:extLst>
  </p:cSld>
  <p:clrMapOvr>
    <a:overrideClrMapping bg1="dk1" tx1="lt1" bg2="dk2" tx2="lt2" accent1="accent1" accent2="accent2" accent3="accent3" accent4="accent4" accent5="accent5" accent6="accent6" hlink="hlink" folHlink="folHlink"/>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52B1-DC1D-4C51-953A-EC983FF95503}"/>
              </a:ext>
            </a:extLst>
          </p:cNvPr>
          <p:cNvSpPr>
            <a:spLocks noGrp="1"/>
          </p:cNvSpPr>
          <p:nvPr>
            <p:ph type="title"/>
          </p:nvPr>
        </p:nvSpPr>
        <p:spPr/>
        <p:txBody>
          <a:bodyPr/>
          <a:lstStyle/>
          <a:p>
            <a:r>
              <a:rPr lang="en-US" dirty="0"/>
              <a:t>MCA 13-37-206 - Exceptions</a:t>
            </a:r>
          </a:p>
        </p:txBody>
      </p:sp>
      <p:sp>
        <p:nvSpPr>
          <p:cNvPr id="3" name="Content Placeholder 2">
            <a:extLst>
              <a:ext uri="{FF2B5EF4-FFF2-40B4-BE49-F238E27FC236}">
                <a16:creationId xmlns:a16="http://schemas.microsoft.com/office/drawing/2014/main" id="{15630031-A1CB-47F0-9FDE-69BD37D27243}"/>
              </a:ext>
            </a:extLst>
          </p:cNvPr>
          <p:cNvSpPr>
            <a:spLocks noGrp="1"/>
          </p:cNvSpPr>
          <p:nvPr>
            <p:ph idx="1"/>
          </p:nvPr>
        </p:nvSpPr>
        <p:spPr/>
        <p:txBody>
          <a:bodyPr/>
          <a:lstStyle/>
          <a:p>
            <a:r>
              <a:rPr lang="en-US" dirty="0"/>
              <a:t>(2) The provisions of this part, except </a:t>
            </a:r>
            <a:r>
              <a:rPr lang="en-US" dirty="0">
                <a:hlinkClick r:id="rId2"/>
              </a:rPr>
              <a:t>13-37-216</a:t>
            </a:r>
            <a:r>
              <a:rPr lang="en-US" dirty="0"/>
              <a:t> and </a:t>
            </a:r>
            <a:r>
              <a:rPr lang="en-US" dirty="0">
                <a:hlinkClick r:id="rId3"/>
              </a:rPr>
              <a:t>13-37-217</a:t>
            </a:r>
            <a:r>
              <a:rPr lang="en-US" dirty="0"/>
              <a:t>, </a:t>
            </a:r>
            <a:r>
              <a:rPr lang="en-US" dirty="0">
                <a:highlight>
                  <a:srgbClr val="FFFF00"/>
                </a:highlight>
              </a:rPr>
              <a:t>do not apply</a:t>
            </a:r>
            <a:r>
              <a:rPr lang="en-US" dirty="0"/>
              <a:t> to a candidate, the candidate's political campaign, or a political committee organized to support or oppose an issue or a candidate if the candidate is running for or the committee's </a:t>
            </a:r>
            <a:r>
              <a:rPr lang="en-US" dirty="0">
                <a:highlight>
                  <a:srgbClr val="FFFF00"/>
                </a:highlight>
              </a:rPr>
              <a:t>issue involves a unit of local government authorized by law to perform a single function or a limited number of functions, including but not limited to a conservation district, a weed management district, a fire district, a community college district, a hospital district, an irrigation district, a sewer district, a transportation district, a water district, any other special purpose district, or any entity formed by interlocal agreement</a:t>
            </a:r>
          </a:p>
        </p:txBody>
      </p:sp>
    </p:spTree>
    <p:extLst>
      <p:ext uri="{BB962C8B-B14F-4D97-AF65-F5344CB8AC3E}">
        <p14:creationId xmlns:p14="http://schemas.microsoft.com/office/powerpoint/2010/main" val="1933625468"/>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2926B-AFED-4720-BA05-EE099379C120}"/>
              </a:ext>
            </a:extLst>
          </p:cNvPr>
          <p:cNvSpPr>
            <a:spLocks noGrp="1"/>
          </p:cNvSpPr>
          <p:nvPr>
            <p:ph type="title"/>
          </p:nvPr>
        </p:nvSpPr>
        <p:spPr/>
        <p:txBody>
          <a:bodyPr/>
          <a:lstStyle/>
          <a:p>
            <a:r>
              <a:rPr lang="en-US" dirty="0"/>
              <a:t>Disclosure Requirements For Incidental Committees -13-37-232</a:t>
            </a:r>
          </a:p>
        </p:txBody>
      </p:sp>
      <p:sp>
        <p:nvSpPr>
          <p:cNvPr id="3" name="Content Placeholder 2">
            <a:extLst>
              <a:ext uri="{FF2B5EF4-FFF2-40B4-BE49-F238E27FC236}">
                <a16:creationId xmlns:a16="http://schemas.microsoft.com/office/drawing/2014/main" id="{37307790-E9DF-49EA-AE4F-74360A6DFE39}"/>
              </a:ext>
            </a:extLst>
          </p:cNvPr>
          <p:cNvSpPr>
            <a:spLocks noGrp="1"/>
          </p:cNvSpPr>
          <p:nvPr>
            <p:ph idx="1"/>
          </p:nvPr>
        </p:nvSpPr>
        <p:spPr/>
        <p:txBody>
          <a:bodyPr>
            <a:normAutofit fontScale="77500" lnSpcReduction="20000"/>
          </a:bodyPr>
          <a:lstStyle/>
          <a:p>
            <a:r>
              <a:rPr lang="en-US" sz="1300" dirty="0"/>
              <a:t>Disclosure requirements for incidental committees. (1) The reports required under </a:t>
            </a:r>
            <a:r>
              <a:rPr lang="en-US" sz="1300" dirty="0">
                <a:hlinkClick r:id="rId2"/>
              </a:rPr>
              <a:t>13-37-225</a:t>
            </a:r>
            <a:r>
              <a:rPr lang="en-US" sz="1300" dirty="0"/>
              <a:t> through </a:t>
            </a:r>
            <a:r>
              <a:rPr lang="en-US" sz="1300" dirty="0">
                <a:hlinkClick r:id="rId3"/>
              </a:rPr>
              <a:t>13-37-227</a:t>
            </a:r>
            <a:r>
              <a:rPr lang="en-US" sz="1300" dirty="0"/>
              <a:t> from incidental committees must disclose the following information concerning contributions to the committee that are designated by the contributor for a specified candidate, ballot issue, or petition for nomination or that are made by the contributor in response to an appeal by the incidental committee for contributions to support incidental committee election activity, including in-kind expenditures, independent expenditures, election communications, or electioneering communications: </a:t>
            </a:r>
          </a:p>
          <a:p>
            <a:r>
              <a:rPr lang="en-US" sz="1300" dirty="0"/>
              <a:t>(a) the full name, mailing address, occupation, and employer, if any, of each person who has made aggregate contributions during the reporting period for a specified candidate, ballot issue, or petition for nomination of $35 or more; </a:t>
            </a:r>
          </a:p>
          <a:p>
            <a:r>
              <a:rPr lang="en-US" sz="1300" dirty="0"/>
              <a:t>(b) for each person identified under subsection (1)(a), the aggregate amount of contributions made by that person for all reporting periods; </a:t>
            </a:r>
          </a:p>
          <a:p>
            <a:r>
              <a:rPr lang="en-US" sz="1300" dirty="0"/>
              <a:t>(c) each loan received from any person during the reporting period for a specified candidate, ballot issue, or petition for nomination, together with the full names, mailing addresses, occupations, and employers, if any, of the lender and endorsers, if any, and the date and amount of each loan; </a:t>
            </a:r>
          </a:p>
          <a:p>
            <a:r>
              <a:rPr lang="en-US" dirty="0"/>
              <a:t>(d) </a:t>
            </a:r>
            <a:r>
              <a:rPr lang="en-US" dirty="0">
                <a:highlight>
                  <a:srgbClr val="FFFF00"/>
                </a:highlight>
              </a:rPr>
              <a:t>the amount and nature of debts and obligations owed to an incidental committee for a specified candidate, ballot issue, or petition for nomination in the form prescribed by the commissioner</a:t>
            </a:r>
            <a:r>
              <a:rPr lang="en-US" dirty="0"/>
              <a:t>; </a:t>
            </a:r>
          </a:p>
          <a:p>
            <a:r>
              <a:rPr lang="en-US" sz="1100" dirty="0"/>
              <a:t>(e) an account of proceeds that total less than $35 per person from mass collections made at fundraising events sponsored by the incidental committee for a specified candidate, ballot issue, or petition for nomination; and </a:t>
            </a:r>
          </a:p>
          <a:p>
            <a:r>
              <a:rPr lang="en-US" sz="1100" dirty="0"/>
              <a:t>(f) the total sum of all contributions received by or designated for the incidental committee for a specified candidate, ballot issue, or petition for nomination during the reporting period.</a:t>
            </a:r>
            <a:r>
              <a:rPr lang="en-US" dirty="0"/>
              <a:t> </a:t>
            </a:r>
          </a:p>
          <a:p>
            <a:endParaRPr lang="en-US" dirty="0"/>
          </a:p>
        </p:txBody>
      </p:sp>
    </p:spTree>
    <p:extLst>
      <p:ext uri="{BB962C8B-B14F-4D97-AF65-F5344CB8AC3E}">
        <p14:creationId xmlns:p14="http://schemas.microsoft.com/office/powerpoint/2010/main" val="1794728615"/>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FA729-18DD-4F73-88DA-4FA3674B8D5F}"/>
              </a:ext>
            </a:extLst>
          </p:cNvPr>
          <p:cNvSpPr>
            <a:spLocks noGrp="1"/>
          </p:cNvSpPr>
          <p:nvPr>
            <p:ph type="title"/>
          </p:nvPr>
        </p:nvSpPr>
        <p:spPr/>
        <p:txBody>
          <a:bodyPr/>
          <a:lstStyle/>
          <a:p>
            <a:r>
              <a:rPr lang="en-US" dirty="0"/>
              <a:t>Incidental Committees 13-37-232</a:t>
            </a:r>
          </a:p>
        </p:txBody>
      </p:sp>
      <p:sp>
        <p:nvSpPr>
          <p:cNvPr id="3" name="Content Placeholder 2">
            <a:extLst>
              <a:ext uri="{FF2B5EF4-FFF2-40B4-BE49-F238E27FC236}">
                <a16:creationId xmlns:a16="http://schemas.microsoft.com/office/drawing/2014/main" id="{A1D562DC-4917-40A1-9252-71029D7DCE3B}"/>
              </a:ext>
            </a:extLst>
          </p:cNvPr>
          <p:cNvSpPr>
            <a:spLocks noGrp="1"/>
          </p:cNvSpPr>
          <p:nvPr>
            <p:ph idx="1"/>
          </p:nvPr>
        </p:nvSpPr>
        <p:spPr/>
        <p:txBody>
          <a:bodyPr>
            <a:normAutofit lnSpcReduction="10000"/>
          </a:bodyPr>
          <a:lstStyle/>
          <a:p>
            <a:r>
              <a:rPr lang="en-US" sz="900" dirty="0"/>
              <a:t>(2) The reports required under </a:t>
            </a:r>
            <a:r>
              <a:rPr lang="en-US" sz="900" dirty="0">
                <a:hlinkClick r:id="rId2"/>
              </a:rPr>
              <a:t>13-37-225</a:t>
            </a:r>
            <a:r>
              <a:rPr lang="en-US" sz="900" dirty="0"/>
              <a:t> through </a:t>
            </a:r>
            <a:r>
              <a:rPr lang="en-US" sz="900" dirty="0">
                <a:hlinkClick r:id="rId3"/>
              </a:rPr>
              <a:t>13-37-227</a:t>
            </a:r>
            <a:r>
              <a:rPr lang="en-US" sz="900" dirty="0"/>
              <a:t> from incidental committees must disclose the following information concerning expenditures made: </a:t>
            </a:r>
          </a:p>
          <a:p>
            <a:r>
              <a:rPr lang="en-US" dirty="0"/>
              <a:t>(a) the full name, mailing address, occupation, and principal place of business, if any, of each person to whom </a:t>
            </a:r>
            <a:r>
              <a:rPr lang="en-US" dirty="0">
                <a:highlight>
                  <a:srgbClr val="FFFF00"/>
                </a:highlight>
              </a:rPr>
              <a:t>expenditures</a:t>
            </a:r>
            <a:r>
              <a:rPr lang="en-US" dirty="0"/>
              <a:t> have been made during the reporting period, including the amount, date, and purpose of each expenditure and the total amount of expenditures made to each person; </a:t>
            </a:r>
          </a:p>
          <a:p>
            <a:r>
              <a:rPr lang="en-US" dirty="0"/>
              <a:t>(b) the full name, mailing address, occupation, and principal place of business, if any, of each person to whom </a:t>
            </a:r>
            <a:r>
              <a:rPr lang="en-US" dirty="0">
                <a:highlight>
                  <a:srgbClr val="FFFF00"/>
                </a:highlight>
              </a:rPr>
              <a:t>an expenditure for personal services, salaries, and reimbursed expenses</a:t>
            </a:r>
            <a:r>
              <a:rPr lang="en-US" dirty="0"/>
              <a:t> has been made during the reporting period, including the amount, date, and purpose of that expenditure and the total amount of expenditures made to each person; </a:t>
            </a:r>
          </a:p>
          <a:p>
            <a:r>
              <a:rPr lang="en-US" sz="900" dirty="0"/>
              <a:t>(c) the total sum of expenditures made during the reporting period;  </a:t>
            </a:r>
          </a:p>
        </p:txBody>
      </p:sp>
    </p:spTree>
    <p:extLst>
      <p:ext uri="{BB962C8B-B14F-4D97-AF65-F5344CB8AC3E}">
        <p14:creationId xmlns:p14="http://schemas.microsoft.com/office/powerpoint/2010/main" val="803559860"/>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46B1-B7DE-48B9-B240-705534672A00}"/>
              </a:ext>
            </a:extLst>
          </p:cNvPr>
          <p:cNvSpPr>
            <a:spLocks noGrp="1"/>
          </p:cNvSpPr>
          <p:nvPr>
            <p:ph type="title"/>
          </p:nvPr>
        </p:nvSpPr>
        <p:spPr/>
        <p:txBody>
          <a:bodyPr/>
          <a:lstStyle/>
          <a:p>
            <a:r>
              <a:rPr lang="en-US" dirty="0"/>
              <a:t>Incidental Committees 13-37-232</a:t>
            </a:r>
          </a:p>
        </p:txBody>
      </p:sp>
      <p:sp>
        <p:nvSpPr>
          <p:cNvPr id="3" name="Content Placeholder 2">
            <a:extLst>
              <a:ext uri="{FF2B5EF4-FFF2-40B4-BE49-F238E27FC236}">
                <a16:creationId xmlns:a16="http://schemas.microsoft.com/office/drawing/2014/main" id="{1CA4FFDD-6F35-46C1-9DAE-5FF1C4847BBE}"/>
              </a:ext>
            </a:extLst>
          </p:cNvPr>
          <p:cNvSpPr>
            <a:spLocks noGrp="1"/>
          </p:cNvSpPr>
          <p:nvPr>
            <p:ph idx="1"/>
          </p:nvPr>
        </p:nvSpPr>
        <p:spPr/>
        <p:txBody>
          <a:bodyPr>
            <a:normAutofit fontScale="92500" lnSpcReduction="10000"/>
          </a:bodyPr>
          <a:lstStyle/>
          <a:p>
            <a:r>
              <a:rPr lang="en-US" sz="1000" dirty="0"/>
              <a:t>d) the name and address of each political committee or candidate to which the reporting committee made any transfer of funds together with the amount and dates of all transfers; </a:t>
            </a:r>
          </a:p>
          <a:p>
            <a:r>
              <a:rPr lang="en-US" sz="1000" dirty="0"/>
              <a:t>(e) the name of any person to whom a loan was made during the reporting period, including the full name, mailing address, occupation, and principal place of business, if any, of that person, and the full names, mailing addresses, occupations, and principal places of business, if any, of the endorsers, if any, and the date and amount of each loan; </a:t>
            </a:r>
          </a:p>
          <a:p>
            <a:r>
              <a:rPr lang="en-US" dirty="0"/>
              <a:t>(f) the amount and nature of debts and obligations owed by a political committee in the form prescribed by the commissioner; and </a:t>
            </a:r>
          </a:p>
          <a:p>
            <a:r>
              <a:rPr lang="en-US" dirty="0"/>
              <a:t>(g) other information that may be required by the commissioner to fully disclose the disposition of funds used to make expenditures. </a:t>
            </a:r>
          </a:p>
          <a:p>
            <a:r>
              <a:rPr lang="en-US" dirty="0"/>
              <a:t>(3) </a:t>
            </a:r>
            <a:r>
              <a:rPr lang="en-US" dirty="0">
                <a:highlight>
                  <a:srgbClr val="FFFF00"/>
                </a:highlight>
              </a:rPr>
              <a:t>Reports of expenditures made to a consultant, advertising agency, polling firm, or other person that performs services for or on behalf of an incidental committee must be itemized and described in sufficient detail to disclose the specific services performed by the entity to which payment or reimbursement was made</a:t>
            </a:r>
            <a:r>
              <a:rPr lang="en-US" dirty="0"/>
              <a:t>. </a:t>
            </a:r>
          </a:p>
          <a:p>
            <a:endParaRPr lang="en-US" dirty="0"/>
          </a:p>
        </p:txBody>
      </p:sp>
    </p:spTree>
    <p:extLst>
      <p:ext uri="{BB962C8B-B14F-4D97-AF65-F5344CB8AC3E}">
        <p14:creationId xmlns:p14="http://schemas.microsoft.com/office/powerpoint/2010/main" val="276563399"/>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1614E942-2BC4-46C8-A04A-3ABCB2337001}"/>
              </a:ext>
            </a:extLst>
          </p:cNvPr>
          <p:cNvSpPr>
            <a:spLocks noGrp="1"/>
          </p:cNvSpPr>
          <p:nvPr>
            <p:ph type="title"/>
          </p:nvPr>
        </p:nvSpPr>
        <p:spPr>
          <a:xfrm>
            <a:off x="1000372" y="1209957"/>
            <a:ext cx="3034580" cy="4438087"/>
          </a:xfrm>
        </p:spPr>
        <p:txBody>
          <a:bodyPr anchor="ctr">
            <a:normAutofit/>
          </a:bodyPr>
          <a:lstStyle/>
          <a:p>
            <a:pPr algn="r"/>
            <a:r>
              <a:rPr lang="en-US" sz="3200">
                <a:solidFill>
                  <a:schemeClr val="tx1"/>
                </a:solidFill>
              </a:rPr>
              <a:t>File regardless of tax status</a:t>
            </a:r>
          </a:p>
        </p:txBody>
      </p:sp>
      <p:sp>
        <p:nvSpPr>
          <p:cNvPr id="3" name="Content Placeholder 2">
            <a:extLst>
              <a:ext uri="{FF2B5EF4-FFF2-40B4-BE49-F238E27FC236}">
                <a16:creationId xmlns:a16="http://schemas.microsoft.com/office/drawing/2014/main" id="{E9013727-2A13-4248-B514-0B08B6ED72FC}"/>
              </a:ext>
            </a:extLst>
          </p:cNvPr>
          <p:cNvSpPr>
            <a:spLocks noGrp="1"/>
          </p:cNvSpPr>
          <p:nvPr>
            <p:ph idx="1"/>
          </p:nvPr>
        </p:nvSpPr>
        <p:spPr>
          <a:xfrm>
            <a:off x="4678424" y="1059025"/>
            <a:ext cx="5302189" cy="4739950"/>
          </a:xfrm>
        </p:spPr>
        <p:txBody>
          <a:bodyPr anchor="ctr">
            <a:normAutofit/>
          </a:bodyPr>
          <a:lstStyle/>
          <a:p>
            <a:r>
              <a:rPr lang="en-US" b="1">
                <a:solidFill>
                  <a:schemeClr val="tx1"/>
                </a:solidFill>
              </a:rPr>
              <a:t>Reports To Be Filed Regardless Of Tax Status </a:t>
            </a:r>
          </a:p>
          <a:p>
            <a:r>
              <a:rPr lang="en-US">
                <a:solidFill>
                  <a:schemeClr val="tx1"/>
                </a:solidFill>
              </a:rPr>
              <a:t>13-37-233. Reports to be filed regardless of tax status. A person that makes an election communication, an electioneering communication, or an independent expenditure shall file reports required by this chapter regardless of the person's tax status under state or federal law</a:t>
            </a:r>
          </a:p>
          <a:p>
            <a:endParaRPr lang="en-US">
              <a:solidFill>
                <a:schemeClr val="tx1"/>
              </a:solidFill>
            </a:endParaRP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633242"/>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4FC976E-8A27-4E72-B034-071A97F68B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C7603B6C-9001-43A6-A649-2FB87A57AA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9A470C3C-4F16-4152-94B7-B277E490E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91B04907-A3D6-43D2-A085-F545B3C14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7739A622-E5CB-4720-9EE2-700E778D5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CAA0E116-7201-4D9B-ACC0-24FD67280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DA4FDC90-6A2C-4E3F-A9CC-05E2BB034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104D7773-6EC3-4F97-8099-A1C13F1066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2515E6AC-722A-4C99-986A-9D9FF0F92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 name="Freeform 5">
              <a:extLst>
                <a:ext uri="{FF2B5EF4-FFF2-40B4-BE49-F238E27FC236}">
                  <a16:creationId xmlns:a16="http://schemas.microsoft.com/office/drawing/2014/main" id="{1BBCEC9C-87CE-409D-9883-2992FDEE5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1AC3ED4B-528E-4C95-9B5B-8DF0EE3B5D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4" name="Rectangle 23">
            <a:extLst>
              <a:ext uri="{FF2B5EF4-FFF2-40B4-BE49-F238E27FC236}">
                <a16:creationId xmlns:a16="http://schemas.microsoft.com/office/drawing/2014/main" id="{231043D6-3B63-4398-B86D-7201B1BFA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Content Placeholder 6" descr="A desktop computer monitor sitting on a desk&#10;&#10;Description automatically generated">
            <a:extLst>
              <a:ext uri="{FF2B5EF4-FFF2-40B4-BE49-F238E27FC236}">
                <a16:creationId xmlns:a16="http://schemas.microsoft.com/office/drawing/2014/main" id="{49909565-21B6-4240-982C-18F5F3C321DB}"/>
              </a:ext>
            </a:extLst>
          </p:cNvPr>
          <p:cNvPicPr>
            <a:picLocks noGrp="1" noChangeAspect="1"/>
          </p:cNvPicPr>
          <p:nvPr>
            <p:ph idx="1"/>
          </p:nvPr>
        </p:nvPicPr>
        <p:blipFill rotWithShape="1">
          <a:blip r:embed="rId3">
            <a:alphaModFix/>
          </a:blip>
          <a:srcRect t="7799" r="-1" b="13167"/>
          <a:stretch/>
        </p:blipFill>
        <p:spPr>
          <a:xfrm>
            <a:off x="474132" y="452284"/>
            <a:ext cx="11243735" cy="5931583"/>
          </a:xfrm>
          <a:prstGeom prst="rect">
            <a:avLst/>
          </a:prstGeom>
        </p:spPr>
      </p:pic>
      <p:sp>
        <p:nvSpPr>
          <p:cNvPr id="26" name="Rectangle 25">
            <a:extLst>
              <a:ext uri="{FF2B5EF4-FFF2-40B4-BE49-F238E27FC236}">
                <a16:creationId xmlns:a16="http://schemas.microsoft.com/office/drawing/2014/main" id="{37F7DB25-E3F5-459E-996B-692A9B94E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33D704B3-4912-44B8-92A4-A4E91D27B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143000" y="1295400"/>
            <a:ext cx="9982200" cy="4267200"/>
          </a:xfrm>
          <a:prstGeom prst="rect">
            <a:avLst/>
          </a:prstGeom>
          <a:solidFill>
            <a:srgbClr val="000001">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0AA901-696E-4DE9-8489-80247089699E}"/>
              </a:ext>
            </a:extLst>
          </p:cNvPr>
          <p:cNvSpPr>
            <a:spLocks noGrp="1"/>
          </p:cNvSpPr>
          <p:nvPr>
            <p:ph type="title"/>
          </p:nvPr>
        </p:nvSpPr>
        <p:spPr>
          <a:xfrm>
            <a:off x="1295400" y="1447801"/>
            <a:ext cx="8620967" cy="855132"/>
          </a:xfrm>
        </p:spPr>
        <p:txBody>
          <a:bodyPr vert="horz" lIns="91440" tIns="45720" rIns="91440" bIns="45720" rtlCol="0" anchor="ctr">
            <a:normAutofit/>
          </a:bodyPr>
          <a:lstStyle/>
          <a:p>
            <a:r>
              <a:rPr lang="en-US" sz="3600"/>
              <a:t>Statement of Organization</a:t>
            </a:r>
          </a:p>
        </p:txBody>
      </p:sp>
      <p:sp>
        <p:nvSpPr>
          <p:cNvPr id="5" name="Text Placeholder 4">
            <a:extLst>
              <a:ext uri="{FF2B5EF4-FFF2-40B4-BE49-F238E27FC236}">
                <a16:creationId xmlns:a16="http://schemas.microsoft.com/office/drawing/2014/main" id="{233B17CD-6832-4C61-93BD-BFE7710EE20D}"/>
              </a:ext>
            </a:extLst>
          </p:cNvPr>
          <p:cNvSpPr>
            <a:spLocks noGrp="1"/>
          </p:cNvSpPr>
          <p:nvPr>
            <p:ph type="body" sz="half" idx="2"/>
          </p:nvPr>
        </p:nvSpPr>
        <p:spPr>
          <a:xfrm>
            <a:off x="1727200" y="2446868"/>
            <a:ext cx="8254999" cy="2971800"/>
          </a:xfrm>
        </p:spPr>
        <p:txBody>
          <a:bodyPr vert="horz" lIns="91440" tIns="45720" rIns="91440" bIns="45720" rtlCol="0" anchor="t">
            <a:normAutofit/>
          </a:bodyPr>
          <a:lstStyle/>
          <a:p>
            <a:pPr>
              <a:buFont typeface="Wingdings 3" charset="2"/>
              <a:buChar char=""/>
            </a:pPr>
            <a:r>
              <a:rPr lang="en-US" sz="1600">
                <a:solidFill>
                  <a:schemeClr val="bg1"/>
                </a:solidFill>
              </a:rPr>
              <a:t>Form C-2 – Statement of Organization </a:t>
            </a:r>
          </a:p>
          <a:p>
            <a:pPr>
              <a:buFont typeface="Wingdings 3" charset="2"/>
              <a:buChar char=""/>
            </a:pPr>
            <a:r>
              <a:rPr lang="en-US" sz="1600">
                <a:solidFill>
                  <a:schemeClr val="bg1"/>
                </a:solidFill>
              </a:rPr>
              <a:t>File online</a:t>
            </a:r>
          </a:p>
          <a:p>
            <a:pPr>
              <a:buFont typeface="Wingdings 3" charset="2"/>
              <a:buChar char=""/>
            </a:pPr>
            <a:r>
              <a:rPr lang="en-US" sz="1600">
                <a:solidFill>
                  <a:schemeClr val="bg1"/>
                </a:solidFill>
              </a:rPr>
              <a:t>Filing updated for Local Gov’t (coming soon)</a:t>
            </a:r>
          </a:p>
          <a:p>
            <a:pPr>
              <a:buFont typeface="Wingdings 3" charset="2"/>
              <a:buChar char=""/>
            </a:pPr>
            <a:r>
              <a:rPr lang="en-US" sz="1600">
                <a:solidFill>
                  <a:schemeClr val="bg1"/>
                </a:solidFill>
              </a:rPr>
              <a:t>File as an Incidental committee – Local Government (coming soon)</a:t>
            </a:r>
          </a:p>
          <a:p>
            <a:pPr>
              <a:buFont typeface="Wingdings 3" charset="2"/>
              <a:buChar char=""/>
            </a:pPr>
            <a:r>
              <a:rPr lang="en-US" sz="1600">
                <a:solidFill>
                  <a:schemeClr val="bg1"/>
                </a:solidFill>
              </a:rPr>
              <a:t>Purpose and support/oppose declaration </a:t>
            </a:r>
          </a:p>
        </p:txBody>
      </p:sp>
    </p:spTree>
    <p:extLst>
      <p:ext uri="{BB962C8B-B14F-4D97-AF65-F5344CB8AC3E}">
        <p14:creationId xmlns:p14="http://schemas.microsoft.com/office/powerpoint/2010/main" val="1951150243"/>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B093C-FDFB-4CD4-B910-95112C127FAC}"/>
              </a:ext>
            </a:extLst>
          </p:cNvPr>
          <p:cNvSpPr>
            <a:spLocks noGrp="1"/>
          </p:cNvSpPr>
          <p:nvPr>
            <p:ph type="title"/>
          </p:nvPr>
        </p:nvSpPr>
        <p:spPr/>
        <p:txBody>
          <a:bodyPr/>
          <a:lstStyle/>
          <a:p>
            <a:r>
              <a:rPr lang="en-US" dirty="0"/>
              <a:t>Electioneering Communication </a:t>
            </a:r>
            <a:br>
              <a:rPr lang="en-US" dirty="0"/>
            </a:br>
            <a:r>
              <a:rPr lang="en-US" dirty="0"/>
              <a:t>MCA 13-1-101 (16)</a:t>
            </a:r>
          </a:p>
        </p:txBody>
      </p:sp>
      <p:sp>
        <p:nvSpPr>
          <p:cNvPr id="3" name="Content Placeholder 2">
            <a:extLst>
              <a:ext uri="{FF2B5EF4-FFF2-40B4-BE49-F238E27FC236}">
                <a16:creationId xmlns:a16="http://schemas.microsoft.com/office/drawing/2014/main" id="{F266CC12-2DA7-4ABC-A540-6B8CD8C8EEB2}"/>
              </a:ext>
            </a:extLst>
          </p:cNvPr>
          <p:cNvSpPr>
            <a:spLocks noGrp="1"/>
          </p:cNvSpPr>
          <p:nvPr>
            <p:ph idx="1"/>
          </p:nvPr>
        </p:nvSpPr>
        <p:spPr/>
        <p:txBody>
          <a:bodyPr>
            <a:normAutofit/>
          </a:bodyPr>
          <a:lstStyle/>
          <a:p>
            <a:r>
              <a:rPr lang="en-US" dirty="0"/>
              <a:t>(16) (a) "Electioneering communication" means a </a:t>
            </a:r>
            <a:r>
              <a:rPr lang="en-US" dirty="0">
                <a:highlight>
                  <a:srgbClr val="FFFF00"/>
                </a:highlight>
              </a:rPr>
              <a:t>paid communication that is publicly distributed </a:t>
            </a:r>
            <a:r>
              <a:rPr lang="en-US" dirty="0"/>
              <a:t>by radio, television, cable, satellite, internet website, newspaper, periodical, billboard, mail, or any other distribution of printed materials, that is</a:t>
            </a:r>
            <a:r>
              <a:rPr lang="en-US" dirty="0">
                <a:highlight>
                  <a:srgbClr val="FFFF00"/>
                </a:highlight>
              </a:rPr>
              <a:t> made within 60 days of the initiation of voting in an election, </a:t>
            </a:r>
            <a:r>
              <a:rPr lang="en-US" dirty="0"/>
              <a:t>that</a:t>
            </a:r>
            <a:r>
              <a:rPr lang="en-US" dirty="0">
                <a:highlight>
                  <a:srgbClr val="FFFF00"/>
                </a:highlight>
              </a:rPr>
              <a:t> does not support or oppose a candidate or ballot issue, </a:t>
            </a:r>
            <a:r>
              <a:rPr lang="en-US" dirty="0"/>
              <a:t>that can be </a:t>
            </a:r>
            <a:r>
              <a:rPr lang="en-US" dirty="0">
                <a:highlight>
                  <a:srgbClr val="FFFF00"/>
                </a:highlight>
              </a:rPr>
              <a:t>received by more than 100 recipients in the district voting</a:t>
            </a:r>
            <a:r>
              <a:rPr lang="en-US" dirty="0"/>
              <a:t> on the candidate or ballot issue, and that: </a:t>
            </a:r>
          </a:p>
          <a:p>
            <a:r>
              <a:rPr lang="en-US" sz="900" dirty="0"/>
              <a:t>(</a:t>
            </a:r>
            <a:r>
              <a:rPr lang="en-US" sz="900" dirty="0" err="1"/>
              <a:t>i</a:t>
            </a:r>
            <a:r>
              <a:rPr lang="en-US" sz="900" dirty="0"/>
              <a:t>) refers to one or more clearly identified candidates in that election; </a:t>
            </a:r>
          </a:p>
          <a:p>
            <a:r>
              <a:rPr lang="en-US" sz="900" dirty="0"/>
              <a:t>(ii) depicts the name, image, likeness, or voice of one or more clearly identified candidates in that election; or </a:t>
            </a:r>
          </a:p>
          <a:p>
            <a:r>
              <a:rPr lang="en-US" dirty="0"/>
              <a:t>(iii) </a:t>
            </a:r>
            <a:r>
              <a:rPr lang="en-US" dirty="0">
                <a:highlight>
                  <a:srgbClr val="FFFF00"/>
                </a:highlight>
              </a:rPr>
              <a:t>refers to</a:t>
            </a:r>
            <a:r>
              <a:rPr lang="en-US" dirty="0"/>
              <a:t> a political party, </a:t>
            </a:r>
            <a:r>
              <a:rPr lang="en-US" dirty="0">
                <a:highlight>
                  <a:srgbClr val="FFFF00"/>
                </a:highlight>
              </a:rPr>
              <a:t>ballot issue</a:t>
            </a:r>
            <a:r>
              <a:rPr lang="en-US" dirty="0"/>
              <a:t>, or other question </a:t>
            </a:r>
            <a:r>
              <a:rPr lang="en-US" dirty="0">
                <a:highlight>
                  <a:srgbClr val="FFFF00"/>
                </a:highlight>
              </a:rPr>
              <a:t>submitted to the voters</a:t>
            </a:r>
            <a:r>
              <a:rPr lang="en-US" dirty="0"/>
              <a:t> in that election. </a:t>
            </a:r>
          </a:p>
          <a:p>
            <a:endParaRPr lang="en-US" dirty="0"/>
          </a:p>
        </p:txBody>
      </p:sp>
    </p:spTree>
    <p:extLst>
      <p:ext uri="{BB962C8B-B14F-4D97-AF65-F5344CB8AC3E}">
        <p14:creationId xmlns:p14="http://schemas.microsoft.com/office/powerpoint/2010/main" val="4038443855"/>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99500-67D7-486F-AFAC-ED89582B3E42}"/>
              </a:ext>
            </a:extLst>
          </p:cNvPr>
          <p:cNvSpPr>
            <a:spLocks noGrp="1"/>
          </p:cNvSpPr>
          <p:nvPr>
            <p:ph type="title"/>
          </p:nvPr>
        </p:nvSpPr>
        <p:spPr/>
        <p:txBody>
          <a:bodyPr/>
          <a:lstStyle/>
          <a:p>
            <a:r>
              <a:rPr lang="en-US" dirty="0"/>
              <a:t>Electioneering Communication </a:t>
            </a:r>
            <a:br>
              <a:rPr lang="en-US" dirty="0"/>
            </a:br>
            <a:r>
              <a:rPr lang="en-US" dirty="0"/>
              <a:t>MCA 13-1-101 (16)</a:t>
            </a:r>
          </a:p>
        </p:txBody>
      </p:sp>
      <p:sp>
        <p:nvSpPr>
          <p:cNvPr id="3" name="Content Placeholder 2">
            <a:extLst>
              <a:ext uri="{FF2B5EF4-FFF2-40B4-BE49-F238E27FC236}">
                <a16:creationId xmlns:a16="http://schemas.microsoft.com/office/drawing/2014/main" id="{153DF49B-F2A2-4A1B-B311-2334767A16CB}"/>
              </a:ext>
            </a:extLst>
          </p:cNvPr>
          <p:cNvSpPr>
            <a:spLocks noGrp="1"/>
          </p:cNvSpPr>
          <p:nvPr>
            <p:ph idx="1"/>
          </p:nvPr>
        </p:nvSpPr>
        <p:spPr/>
        <p:txBody>
          <a:bodyPr>
            <a:normAutofit fontScale="92500" lnSpcReduction="20000"/>
          </a:bodyPr>
          <a:lstStyle/>
          <a:p>
            <a:r>
              <a:rPr lang="en-US" dirty="0"/>
              <a:t>(b) The term does not mean: </a:t>
            </a:r>
          </a:p>
          <a:p>
            <a:r>
              <a:rPr lang="en-US" dirty="0"/>
              <a:t>(</a:t>
            </a:r>
            <a:r>
              <a:rPr lang="en-US" dirty="0" err="1"/>
              <a:t>i</a:t>
            </a:r>
            <a:r>
              <a:rPr lang="en-US" dirty="0"/>
              <a:t>) a </a:t>
            </a:r>
            <a:r>
              <a:rPr lang="en-US" dirty="0">
                <a:highlight>
                  <a:srgbClr val="FFFF00"/>
                </a:highlight>
              </a:rPr>
              <a:t>bona fide news story, commentary, blog, or editorial</a:t>
            </a:r>
            <a:r>
              <a:rPr lang="en-US" dirty="0"/>
              <a:t> distributed through the facilities of any broadcasting station, newspaper, magazine, internet website, or other periodical publication of general circulation unless the facilities are owned or controlled by a candidate or political committee; </a:t>
            </a:r>
          </a:p>
          <a:p>
            <a:r>
              <a:rPr lang="en-US" sz="1000" dirty="0"/>
              <a:t>(ii) a communication by any membership organization or corporation to its members, stockholders, or employees; </a:t>
            </a:r>
          </a:p>
          <a:p>
            <a:r>
              <a:rPr lang="en-US" sz="1000" dirty="0"/>
              <a:t>(iii) a commercial communication that depicts a candidate's name, image, likeness, or voice only in the candidate's capacity as owner, operator, or employee of a business that existed prior to the candidacy; </a:t>
            </a:r>
          </a:p>
          <a:p>
            <a:r>
              <a:rPr lang="en-US" dirty="0"/>
              <a:t>(iv) </a:t>
            </a:r>
            <a:r>
              <a:rPr lang="en-US" dirty="0">
                <a:highlight>
                  <a:srgbClr val="FFFF00"/>
                </a:highlight>
              </a:rPr>
              <a:t>a communication that constitutes a candidate debate or forum or that solely promotes a candidate debate or forum and is made by or on behalf of the person sponsoring the debate or forum</a:t>
            </a:r>
            <a:r>
              <a:rPr lang="en-US" dirty="0"/>
              <a:t>; or </a:t>
            </a:r>
          </a:p>
          <a:p>
            <a:r>
              <a:rPr lang="en-US" dirty="0"/>
              <a:t>(v) </a:t>
            </a:r>
            <a:r>
              <a:rPr lang="en-US" dirty="0">
                <a:highlight>
                  <a:srgbClr val="FFFF00"/>
                </a:highlight>
              </a:rPr>
              <a:t>a communication that the commissioner determines by rule is not an electioneering communication</a:t>
            </a:r>
            <a:r>
              <a:rPr lang="en-US" dirty="0"/>
              <a:t>. </a:t>
            </a:r>
          </a:p>
          <a:p>
            <a:endParaRPr lang="en-US" dirty="0"/>
          </a:p>
        </p:txBody>
      </p:sp>
    </p:spTree>
    <p:extLst>
      <p:ext uri="{BB962C8B-B14F-4D97-AF65-F5344CB8AC3E}">
        <p14:creationId xmlns:p14="http://schemas.microsoft.com/office/powerpoint/2010/main" val="3174235616"/>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4FC976E-8A27-4E72-B034-071A97F68B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C7603B6C-9001-43A6-A649-2FB87A57AA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9A470C3C-4F16-4152-94B7-B277E490E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91B04907-A3D6-43D2-A085-F545B3C14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7739A622-E5CB-4720-9EE2-700E778D5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CAA0E116-7201-4D9B-ACC0-24FD67280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DA4FDC90-6A2C-4E3F-A9CC-05E2BB034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104D7773-6EC3-4F97-8099-A1C13F1066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2515E6AC-722A-4C99-986A-9D9FF0F92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 name="Freeform 5">
              <a:extLst>
                <a:ext uri="{FF2B5EF4-FFF2-40B4-BE49-F238E27FC236}">
                  <a16:creationId xmlns:a16="http://schemas.microsoft.com/office/drawing/2014/main" id="{1BBCEC9C-87CE-409D-9883-2992FDEE5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1AC3ED4B-528E-4C95-9B5B-8DF0EE3B5D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4" name="Rectangle 23">
            <a:extLst>
              <a:ext uri="{FF2B5EF4-FFF2-40B4-BE49-F238E27FC236}">
                <a16:creationId xmlns:a16="http://schemas.microsoft.com/office/drawing/2014/main" id="{231043D6-3B63-4398-B86D-7201B1BFA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6CFB340-32E2-4A21-BAA6-3A501B059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Freeform 5">
            <a:extLst>
              <a:ext uri="{FF2B5EF4-FFF2-40B4-BE49-F238E27FC236}">
                <a16:creationId xmlns:a16="http://schemas.microsoft.com/office/drawing/2014/main" id="{139DC09A-7688-4E5B-8200-D0C4D4B1C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7" name="Content Placeholder 6">
            <a:extLst>
              <a:ext uri="{FF2B5EF4-FFF2-40B4-BE49-F238E27FC236}">
                <a16:creationId xmlns:a16="http://schemas.microsoft.com/office/drawing/2014/main" id="{128EBE7C-F9D7-4848-9E51-09DF5667E4F8}"/>
              </a:ext>
            </a:extLst>
          </p:cNvPr>
          <p:cNvPicPr>
            <a:picLocks noGrp="1" noChangeAspect="1"/>
          </p:cNvPicPr>
          <p:nvPr>
            <p:ph idx="1"/>
          </p:nvPr>
        </p:nvPicPr>
        <p:blipFill rotWithShape="1">
          <a:blip r:embed="rId3">
            <a:duotone>
              <a:prstClr val="black"/>
              <a:schemeClr val="tx2">
                <a:tint val="45000"/>
                <a:satMod val="400000"/>
              </a:schemeClr>
            </a:duotone>
            <a:alphaModFix amt="15000"/>
          </a:blip>
          <a:srcRect r="9090" b="28416"/>
          <a:stretch/>
        </p:blipFill>
        <p:spPr>
          <a:xfrm>
            <a:off x="474133" y="482600"/>
            <a:ext cx="11243734" cy="5909733"/>
          </a:xfrm>
          <a:prstGeom prst="rect">
            <a:avLst/>
          </a:prstGeom>
        </p:spPr>
      </p:pic>
      <p:sp>
        <p:nvSpPr>
          <p:cNvPr id="2" name="Title 1">
            <a:extLst>
              <a:ext uri="{FF2B5EF4-FFF2-40B4-BE49-F238E27FC236}">
                <a16:creationId xmlns:a16="http://schemas.microsoft.com/office/drawing/2014/main" id="{0A8A108F-74D7-4A7D-9803-45F18367E215}"/>
              </a:ext>
            </a:extLst>
          </p:cNvPr>
          <p:cNvSpPr>
            <a:spLocks noGrp="1"/>
          </p:cNvSpPr>
          <p:nvPr>
            <p:ph type="title"/>
          </p:nvPr>
        </p:nvSpPr>
        <p:spPr>
          <a:xfrm>
            <a:off x="1154954" y="947920"/>
            <a:ext cx="8761413" cy="728480"/>
          </a:xfrm>
        </p:spPr>
        <p:txBody>
          <a:bodyPr vert="horz" lIns="91440" tIns="45720" rIns="91440" bIns="45720" rtlCol="0" anchor="ctr">
            <a:normAutofit/>
          </a:bodyPr>
          <a:lstStyle/>
          <a:p>
            <a:r>
              <a:rPr lang="en-US" sz="3600"/>
              <a:t>Campaign Finance Reporting</a:t>
            </a:r>
          </a:p>
        </p:txBody>
      </p:sp>
      <p:sp>
        <p:nvSpPr>
          <p:cNvPr id="30" name="Rectangle 29">
            <a:extLst>
              <a:ext uri="{FF2B5EF4-FFF2-40B4-BE49-F238E27FC236}">
                <a16:creationId xmlns:a16="http://schemas.microsoft.com/office/drawing/2014/main" id="{F142682D-D684-4083-B0A9-75FA3AD47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ext Placeholder 4">
            <a:extLst>
              <a:ext uri="{FF2B5EF4-FFF2-40B4-BE49-F238E27FC236}">
                <a16:creationId xmlns:a16="http://schemas.microsoft.com/office/drawing/2014/main" id="{652A4704-E148-4F10-B802-D8C82B6BFEF8}"/>
              </a:ext>
            </a:extLst>
          </p:cNvPr>
          <p:cNvSpPr>
            <a:spLocks noGrp="1"/>
          </p:cNvSpPr>
          <p:nvPr>
            <p:ph type="body" sz="half" idx="2"/>
          </p:nvPr>
        </p:nvSpPr>
        <p:spPr>
          <a:xfrm>
            <a:off x="1154954" y="1820333"/>
            <a:ext cx="8825659" cy="4199467"/>
          </a:xfrm>
        </p:spPr>
        <p:txBody>
          <a:bodyPr vert="horz" lIns="91440" tIns="45720" rIns="91440" bIns="45720" rtlCol="0" anchor="ctr">
            <a:normAutofit/>
          </a:bodyPr>
          <a:lstStyle/>
          <a:p>
            <a:pPr>
              <a:buFont typeface="Wingdings 3" charset="2"/>
              <a:buChar char=""/>
            </a:pPr>
            <a:r>
              <a:rPr lang="en-US">
                <a:solidFill>
                  <a:schemeClr val="bg1"/>
                </a:solidFill>
              </a:rPr>
              <a:t>Report election related expenses per reporting calendar (update pending)</a:t>
            </a:r>
          </a:p>
          <a:p>
            <a:pPr>
              <a:buFont typeface="Wingdings 3" charset="2"/>
              <a:buChar char=""/>
            </a:pPr>
            <a:endParaRPr lang="en-US">
              <a:solidFill>
                <a:schemeClr val="bg1"/>
              </a:solidFill>
            </a:endParaRPr>
          </a:p>
        </p:txBody>
      </p:sp>
    </p:spTree>
    <p:extLst>
      <p:ext uri="{BB962C8B-B14F-4D97-AF65-F5344CB8AC3E}">
        <p14:creationId xmlns:p14="http://schemas.microsoft.com/office/powerpoint/2010/main" val="132817060"/>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5" name="Title 4">
            <a:extLst>
              <a:ext uri="{FF2B5EF4-FFF2-40B4-BE49-F238E27FC236}">
                <a16:creationId xmlns:a16="http://schemas.microsoft.com/office/drawing/2014/main" id="{5668C6F9-0422-472E-9DE4-BE192FB759A9}"/>
              </a:ext>
            </a:extLst>
          </p:cNvPr>
          <p:cNvSpPr>
            <a:spLocks noGrp="1"/>
          </p:cNvSpPr>
          <p:nvPr>
            <p:ph type="title"/>
          </p:nvPr>
        </p:nvSpPr>
        <p:spPr>
          <a:xfrm>
            <a:off x="836247" y="1085549"/>
            <a:ext cx="3430947" cy="4686903"/>
          </a:xfrm>
        </p:spPr>
        <p:txBody>
          <a:bodyPr anchor="ctr">
            <a:normAutofit/>
          </a:bodyPr>
          <a:lstStyle/>
          <a:p>
            <a:pPr algn="r"/>
            <a:r>
              <a:rPr lang="en-US" dirty="0">
                <a:solidFill>
                  <a:schemeClr val="tx1"/>
                </a:solidFill>
              </a:rPr>
              <a:t>Coordination</a:t>
            </a:r>
          </a:p>
        </p:txBody>
      </p:sp>
      <p:cxnSp>
        <p:nvCxnSpPr>
          <p:cNvPr id="17" name="Straight Connector 16">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BD9C004E-4C85-422A-9EF9-7D7489F83F52}"/>
              </a:ext>
            </a:extLst>
          </p:cNvPr>
          <p:cNvSpPr>
            <a:spLocks noGrp="1"/>
          </p:cNvSpPr>
          <p:nvPr>
            <p:ph idx="1"/>
          </p:nvPr>
        </p:nvSpPr>
        <p:spPr>
          <a:xfrm>
            <a:off x="5041399" y="1085549"/>
            <a:ext cx="5579707" cy="4686903"/>
          </a:xfrm>
        </p:spPr>
        <p:txBody>
          <a:bodyPr anchor="ctr">
            <a:normAutofit/>
          </a:bodyPr>
          <a:lstStyle/>
          <a:p>
            <a:r>
              <a:rPr lang="en-US" dirty="0">
                <a:solidFill>
                  <a:schemeClr val="tx1"/>
                </a:solidFill>
              </a:rPr>
              <a:t>Discuss/implement firewall with all vendors</a:t>
            </a:r>
          </a:p>
          <a:p>
            <a:pPr lvl="1"/>
            <a:r>
              <a:rPr lang="en-US" dirty="0">
                <a:solidFill>
                  <a:schemeClr val="tx1"/>
                </a:solidFill>
              </a:rPr>
              <a:t>Related committees &amp; work product</a:t>
            </a:r>
          </a:p>
        </p:txBody>
      </p:sp>
      <p:sp>
        <p:nvSpPr>
          <p:cNvPr id="19"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solidFill>
                <a:srgbClr val="B31166"/>
              </a:solidFill>
            </a:endParaRPr>
          </a:p>
        </p:txBody>
      </p:sp>
      <p:sp>
        <p:nvSpPr>
          <p:cNvPr id="21"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7718854" y="6391839"/>
            <a:ext cx="2997637"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dirty="0">
              <a:solidFill>
                <a:srgbClr val="B31166"/>
              </a:solidFill>
            </a:endParaRPr>
          </a:p>
        </p:txBody>
      </p:sp>
    </p:spTree>
    <p:extLst>
      <p:ext uri="{BB962C8B-B14F-4D97-AF65-F5344CB8AC3E}">
        <p14:creationId xmlns:p14="http://schemas.microsoft.com/office/powerpoint/2010/main" val="1775859895"/>
      </p:ext>
    </p:extLst>
  </p:cSld>
  <p:clrMapOvr>
    <a:overrideClrMapping bg1="dk1" tx1="lt1" bg2="dk2" tx2="lt2" accent1="accent1" accent2="accent2" accent3="accent3" accent4="accent4" accent5="accent5" accent6="accent6" hlink="hlink" folHlink="folHlink"/>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A1AA65D-9F47-4237-9A72-3C130A9EE9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5" name="Rectangle 14">
              <a:extLst>
                <a:ext uri="{FF2B5EF4-FFF2-40B4-BE49-F238E27FC236}">
                  <a16:creationId xmlns:a16="http://schemas.microsoft.com/office/drawing/2014/main" id="{CE9DF5C7-9970-43C9-B12D-02B320B59E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id="{66A030D0-3B12-4D52-BEE1-D8FD02366E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38D5B862-E936-4147-AC2B-0979F17D32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FE40BCEB-6E23-4334-BBE7-F620F66AC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F5FC9E23-64E7-42B7-8A35-5F364A2E4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D86A5303-2A17-4DFF-8456-DADB1075B4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B83940EB-39D4-4EB7-95CF-FA321945BF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ED957194-014D-4962-9592-065621BF81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3" name="Freeform 5">
              <a:extLst>
                <a:ext uri="{FF2B5EF4-FFF2-40B4-BE49-F238E27FC236}">
                  <a16:creationId xmlns:a16="http://schemas.microsoft.com/office/drawing/2014/main" id="{7E974AE1-6DA6-4A09-B59B-3C893F3DE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4" name="Freeform 5">
              <a:extLst>
                <a:ext uri="{FF2B5EF4-FFF2-40B4-BE49-F238E27FC236}">
                  <a16:creationId xmlns:a16="http://schemas.microsoft.com/office/drawing/2014/main" id="{1793547A-6734-4CDC-B401-5144261BD8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6" name="Rectangle 25">
            <a:extLst>
              <a:ext uri="{FF2B5EF4-FFF2-40B4-BE49-F238E27FC236}">
                <a16:creationId xmlns:a16="http://schemas.microsoft.com/office/drawing/2014/main" id="{F6865D0D-A839-49EF-9307-2EFF7B88D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CA844043-2B05-4A69-98C6-CF0F26946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0" name="Oval 29">
            <a:extLst>
              <a:ext uri="{FF2B5EF4-FFF2-40B4-BE49-F238E27FC236}">
                <a16:creationId xmlns:a16="http://schemas.microsoft.com/office/drawing/2014/main" id="{6C2AD7F1-D41F-4DC2-8C0D-28429DF70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5D1E228D-CA9E-41E4-87C8-21C841EAD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a:extLst>
              <a:ext uri="{FF2B5EF4-FFF2-40B4-BE49-F238E27FC236}">
                <a16:creationId xmlns:a16="http://schemas.microsoft.com/office/drawing/2014/main" id="{45F3D31F-26BB-46A1-A3D3-A758FF02A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Rectangle 35">
            <a:extLst>
              <a:ext uri="{FF2B5EF4-FFF2-40B4-BE49-F238E27FC236}">
                <a16:creationId xmlns:a16="http://schemas.microsoft.com/office/drawing/2014/main" id="{45B15905-1588-4FAB-9558-04F1B2186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5">
            <a:extLst>
              <a:ext uri="{FF2B5EF4-FFF2-40B4-BE49-F238E27FC236}">
                <a16:creationId xmlns:a16="http://schemas.microsoft.com/office/drawing/2014/main" id="{C72FA550-997B-4EFC-9E96-6937BDAE2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0" name="Freeform 5">
            <a:extLst>
              <a:ext uri="{FF2B5EF4-FFF2-40B4-BE49-F238E27FC236}">
                <a16:creationId xmlns:a16="http://schemas.microsoft.com/office/drawing/2014/main" id="{A41FDE27-F763-46C3-B111-19C1535BF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6" name="Title 5">
            <a:extLst>
              <a:ext uri="{FF2B5EF4-FFF2-40B4-BE49-F238E27FC236}">
                <a16:creationId xmlns:a16="http://schemas.microsoft.com/office/drawing/2014/main" id="{AE5A37B8-A38C-4356-95FD-884690BD6203}"/>
              </a:ext>
            </a:extLst>
          </p:cNvPr>
          <p:cNvSpPr>
            <a:spLocks noGrp="1"/>
          </p:cNvSpPr>
          <p:nvPr>
            <p:ph type="title"/>
          </p:nvPr>
        </p:nvSpPr>
        <p:spPr>
          <a:xfrm>
            <a:off x="1154955" y="973667"/>
            <a:ext cx="2942210" cy="4833745"/>
          </a:xfrm>
        </p:spPr>
        <p:txBody>
          <a:bodyPr vert="horz" lIns="91440" tIns="45720" rIns="91440" bIns="45720" rtlCol="0" anchor="ctr">
            <a:normAutofit/>
          </a:bodyPr>
          <a:lstStyle/>
          <a:p>
            <a:r>
              <a:rPr lang="en-US" sz="3300">
                <a:solidFill>
                  <a:srgbClr val="EBEBEB"/>
                </a:solidFill>
              </a:rPr>
              <a:t>ETHICS – Local Government</a:t>
            </a:r>
          </a:p>
        </p:txBody>
      </p:sp>
      <p:sp>
        <p:nvSpPr>
          <p:cNvPr id="42" name="Rectangle 41">
            <a:extLst>
              <a:ext uri="{FF2B5EF4-FFF2-40B4-BE49-F238E27FC236}">
                <a16:creationId xmlns:a16="http://schemas.microsoft.com/office/drawing/2014/main" id="{F417D79A-45EF-4C57-ABEB-04910F333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9" name="Text Placeholder 6">
            <a:extLst>
              <a:ext uri="{FF2B5EF4-FFF2-40B4-BE49-F238E27FC236}">
                <a16:creationId xmlns:a16="http://schemas.microsoft.com/office/drawing/2014/main" id="{043656D6-357A-4D97-ADDF-1DF9718B5343}"/>
              </a:ext>
            </a:extLst>
          </p:cNvPr>
          <p:cNvGraphicFramePr/>
          <p:nvPr>
            <p:extLst>
              <p:ext uri="{D42A27DB-BD31-4B8C-83A1-F6EECF244321}">
                <p14:modId xmlns:p14="http://schemas.microsoft.com/office/powerpoint/2010/main" val="3794954806"/>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8112182"/>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DF43FA8-38C4-45AB-9900-9EC53B1687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83BA3B4D-83A1-4449-B7EB-22C0AEBC16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807C8D1D-E7A8-4E40-96CB-D37EAD8DF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CE3635D-6C0E-4AF6-A849-738D76CEC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559C3FDF-43DF-4E4E-86C4-596BA6FCEC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CBAFAE55-8355-40F4-8EA2-64649F12F6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4A36B589-6F79-4022-A257-7671D78E01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47282CF0-2AA6-4445-B290-4C2CCE0FF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EACF4B03-D23E-4C56-9468-E0C1710A37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F96B73AD-F051-4885-A6FF-2E33DAF9C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2668F1A4-6DBB-4F0B-A679-6EE548363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5">
            <a:extLst>
              <a:ext uri="{FF2B5EF4-FFF2-40B4-BE49-F238E27FC236}">
                <a16:creationId xmlns:a16="http://schemas.microsoft.com/office/drawing/2014/main" id="{B8DBF1C0-B8F1-4AAC-8704-256BA0E9D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5" name="Content Placeholder 4" descr="A picture containing wooden, sitting, old, outdoor&#10;&#10;Description automatically generated">
            <a:extLst>
              <a:ext uri="{FF2B5EF4-FFF2-40B4-BE49-F238E27FC236}">
                <a16:creationId xmlns:a16="http://schemas.microsoft.com/office/drawing/2014/main" id="{2966FFAF-7962-48AA-B359-CC67BE1CBF2B}"/>
              </a:ext>
            </a:extLst>
          </p:cNvPr>
          <p:cNvPicPr>
            <a:picLocks noGrp="1" noChangeAspect="1"/>
          </p:cNvPicPr>
          <p:nvPr>
            <p:ph idx="1"/>
          </p:nvPr>
        </p:nvPicPr>
        <p:blipFill rotWithShape="1">
          <a:blip r:embed="rId3">
            <a:alphaModFix amt="35000"/>
          </a:blip>
          <a:srcRect l="17912" r="8577" b="-1"/>
          <a:stretch/>
        </p:blipFill>
        <p:spPr>
          <a:xfrm rot="16200000">
            <a:off x="3141133" y="-2192867"/>
            <a:ext cx="5909733" cy="11243734"/>
          </a:xfrm>
          <a:prstGeom prst="rect">
            <a:avLst/>
          </a:prstGeom>
        </p:spPr>
      </p:pic>
      <p:sp>
        <p:nvSpPr>
          <p:cNvPr id="2" name="Title 1">
            <a:extLst>
              <a:ext uri="{FF2B5EF4-FFF2-40B4-BE49-F238E27FC236}">
                <a16:creationId xmlns:a16="http://schemas.microsoft.com/office/drawing/2014/main" id="{C671820A-F200-498E-B99E-3B938E905D77}"/>
              </a:ext>
            </a:extLst>
          </p:cNvPr>
          <p:cNvSpPr>
            <a:spLocks noGrp="1"/>
          </p:cNvSpPr>
          <p:nvPr>
            <p:ph type="title"/>
          </p:nvPr>
        </p:nvSpPr>
        <p:spPr>
          <a:xfrm>
            <a:off x="1154954" y="2099733"/>
            <a:ext cx="8827245" cy="2677648"/>
          </a:xfrm>
        </p:spPr>
        <p:txBody>
          <a:bodyPr vert="horz" lIns="91440" tIns="45720" rIns="91440" bIns="45720" rtlCol="0" anchor="b">
            <a:normAutofit/>
          </a:bodyPr>
          <a:lstStyle/>
          <a:p>
            <a:r>
              <a:rPr lang="en-US" sz="5400">
                <a:solidFill>
                  <a:srgbClr val="FFFFFF"/>
                </a:solidFill>
              </a:rPr>
              <a:t>City of Bozeman v City of Bozeman</a:t>
            </a:r>
          </a:p>
        </p:txBody>
      </p:sp>
      <p:sp>
        <p:nvSpPr>
          <p:cNvPr id="26" name="Rectangle 25">
            <a:extLst>
              <a:ext uri="{FF2B5EF4-FFF2-40B4-BE49-F238E27FC236}">
                <a16:creationId xmlns:a16="http://schemas.microsoft.com/office/drawing/2014/main" id="{B70F7E59-C971-4F55-8E3A-1E583B65F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48421379"/>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8DCF6162-C90D-43BF-B7E4-A7B29A1619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A6895F9A-4951-41A7-988E-E4426D51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24">
              <a:extLst>
                <a:ext uri="{FF2B5EF4-FFF2-40B4-BE49-F238E27FC236}">
                  <a16:creationId xmlns:a16="http://schemas.microsoft.com/office/drawing/2014/main" id="{973CCBF7-E635-45F0-9262-B1378FECE0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A95F2453-17DE-4864-ADA2-6D234F95C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044DD539-16E2-48D1-9557-24281434B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025EA950-BF18-4722-B2FD-04D357983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7E71AB5E-77FB-4315-8B22-845D24C70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27ED4165-1756-4A80-90B1-FFF8AD7F2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Freeform 5">
              <a:extLst>
                <a:ext uri="{FF2B5EF4-FFF2-40B4-BE49-F238E27FC236}">
                  <a16:creationId xmlns:a16="http://schemas.microsoft.com/office/drawing/2014/main" id="{0C1FF9ED-0EB6-4CEF-83F7-B579129778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3" name="Rectangle 32">
            <a:extLst>
              <a:ext uri="{FF2B5EF4-FFF2-40B4-BE49-F238E27FC236}">
                <a16:creationId xmlns:a16="http://schemas.microsoft.com/office/drawing/2014/main" id="{3F4860A4-6A75-4E92-905D-FA03EEDB8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82A8C7C-0ED0-4297-B6BF-1A9CB904876A}"/>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5400" b="0" i="0" kern="1200" dirty="0">
                <a:solidFill>
                  <a:schemeClr val="bg2"/>
                </a:solidFill>
                <a:latin typeface="+mj-lt"/>
                <a:ea typeface="+mj-ea"/>
                <a:cs typeface="+mj-cs"/>
              </a:rPr>
              <a:t>REVIEW</a:t>
            </a:r>
          </a:p>
        </p:txBody>
      </p:sp>
      <p:grpSp>
        <p:nvGrpSpPr>
          <p:cNvPr id="35" name="Group 34">
            <a:extLst>
              <a:ext uri="{FF2B5EF4-FFF2-40B4-BE49-F238E27FC236}">
                <a16:creationId xmlns:a16="http://schemas.microsoft.com/office/drawing/2014/main" id="{1BCDA284-4169-467B-80C1-BBDF26B202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36" name="Rectangle 35">
              <a:extLst>
                <a:ext uri="{FF2B5EF4-FFF2-40B4-BE49-F238E27FC236}">
                  <a16:creationId xmlns:a16="http://schemas.microsoft.com/office/drawing/2014/main" id="{CD5268F1-2FCC-42C8-B308-9F8744796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5">
              <a:extLst>
                <a:ext uri="{FF2B5EF4-FFF2-40B4-BE49-F238E27FC236}">
                  <a16:creationId xmlns:a16="http://schemas.microsoft.com/office/drawing/2014/main" id="{71C38273-377C-4D45-98FA-F4BAFBCA8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8" name="Freeform 5">
              <a:extLst>
                <a:ext uri="{FF2B5EF4-FFF2-40B4-BE49-F238E27FC236}">
                  <a16:creationId xmlns:a16="http://schemas.microsoft.com/office/drawing/2014/main" id="{A4617A93-13E2-4F76-AB78-7A0210391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5" name="Content Placeholder 4" descr="A close up of text on a white background&#10;&#10;Description automatically generated">
            <a:extLst>
              <a:ext uri="{FF2B5EF4-FFF2-40B4-BE49-F238E27FC236}">
                <a16:creationId xmlns:a16="http://schemas.microsoft.com/office/drawing/2014/main" id="{F9D842E5-C62A-48BE-AB43-6833A2FB0AA2}"/>
              </a:ext>
            </a:extLst>
          </p:cNvPr>
          <p:cNvPicPr>
            <a:picLocks noGrp="1" noChangeAspect="1"/>
          </p:cNvPicPr>
          <p:nvPr>
            <p:ph idx="1"/>
          </p:nvPr>
        </p:nvPicPr>
        <p:blipFill>
          <a:blip r:embed="rId3"/>
          <a:stretch>
            <a:fillRect/>
          </a:stretch>
        </p:blipFill>
        <p:spPr>
          <a:xfrm>
            <a:off x="1109763" y="1278589"/>
            <a:ext cx="6443180" cy="4300822"/>
          </a:xfrm>
          <a:prstGeom prst="rect">
            <a:avLst/>
          </a:prstGeom>
        </p:spPr>
      </p:pic>
    </p:spTree>
    <p:extLst>
      <p:ext uri="{BB962C8B-B14F-4D97-AF65-F5344CB8AC3E}">
        <p14:creationId xmlns:p14="http://schemas.microsoft.com/office/powerpoint/2010/main" val="409768741"/>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2F25159-47A9-44F7-B312-6E26A06E3D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7DFBE8CE-F048-4375-81F2-39C22C968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3B552D9-BE6A-4858-B352-6E2EF9F00C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194BFD0D-DC53-4A48-88D5-3846F85D2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E52FC2CF-5CFE-40D3-9DC7-6D6A35C0F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652E8880-2AF6-4F43-841B-53A06EF719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F4C0C724-AECC-440E-BD64-DC7847013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8F935FF3-0509-47A8-ACC5-5AF1D7D4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1C58A8F7-9168-43B9-B34F-CEDE9D0902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D1CC479C-BBB9-4C73-BCC7-5B28F7A7D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60645D5A-C4C0-4DA7-AF04-069F6B5A5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ED373F68-6A63-4656-B096-BD0B40761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5DDF439-04CE-4B06-BF27-707646D1F30A}"/>
              </a:ext>
            </a:extLst>
          </p:cNvPr>
          <p:cNvSpPr>
            <a:spLocks noGrp="1"/>
          </p:cNvSpPr>
          <p:nvPr>
            <p:ph type="title"/>
          </p:nvPr>
        </p:nvSpPr>
        <p:spPr>
          <a:xfrm>
            <a:off x="1154954" y="947920"/>
            <a:ext cx="8761413" cy="728480"/>
          </a:xfrm>
        </p:spPr>
        <p:txBody>
          <a:bodyPr vert="horz" lIns="91440" tIns="45720" rIns="91440" bIns="45720" rtlCol="0" anchor="ctr">
            <a:normAutofit/>
          </a:bodyPr>
          <a:lstStyle/>
          <a:p>
            <a:r>
              <a:rPr lang="en-US" sz="3600" b="0" i="0" kern="1200" dirty="0">
                <a:solidFill>
                  <a:schemeClr val="bg2"/>
                </a:solidFill>
                <a:latin typeface="+mj-lt"/>
                <a:ea typeface="+mj-ea"/>
                <a:cs typeface="+mj-cs"/>
              </a:rPr>
              <a:t>Public Employee</a:t>
            </a:r>
          </a:p>
        </p:txBody>
      </p:sp>
      <p:pic>
        <p:nvPicPr>
          <p:cNvPr id="7" name="Graphic 6" descr="Users">
            <a:extLst>
              <a:ext uri="{FF2B5EF4-FFF2-40B4-BE49-F238E27FC236}">
                <a16:creationId xmlns:a16="http://schemas.microsoft.com/office/drawing/2014/main" id="{4A4114CD-9629-4B0F-93C6-D67CAF8360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1467" y="2793582"/>
            <a:ext cx="3031901" cy="3031901"/>
          </a:xfrm>
          <a:prstGeom prst="roundRect">
            <a:avLst>
              <a:gd name="adj" fmla="val 1858"/>
            </a:avLst>
          </a:prstGeom>
          <a:effectLst>
            <a:outerShdw blurRad="50800" dist="50800" dir="5400000" algn="tl" rotWithShape="0">
              <a:srgbClr val="000000">
                <a:alpha val="43000"/>
              </a:srgbClr>
            </a:outerShdw>
          </a:effectLst>
        </p:spPr>
      </p:pic>
      <p:sp>
        <p:nvSpPr>
          <p:cNvPr id="3" name="Text Placeholder 2">
            <a:extLst>
              <a:ext uri="{FF2B5EF4-FFF2-40B4-BE49-F238E27FC236}">
                <a16:creationId xmlns:a16="http://schemas.microsoft.com/office/drawing/2014/main" id="{06A204B7-A056-4A64-9ABA-70EB6B776DD9}"/>
              </a:ext>
            </a:extLst>
          </p:cNvPr>
          <p:cNvSpPr>
            <a:spLocks noGrp="1"/>
          </p:cNvSpPr>
          <p:nvPr>
            <p:ph type="body" sz="half" idx="2"/>
          </p:nvPr>
        </p:nvSpPr>
        <p:spPr>
          <a:xfrm>
            <a:off x="4641336" y="2603500"/>
            <a:ext cx="6551597" cy="3416300"/>
          </a:xfrm>
        </p:spPr>
        <p:txBody>
          <a:bodyPr vert="horz" lIns="91440" tIns="45720" rIns="91440" bIns="45720" rtlCol="0" anchor="ctr">
            <a:normAutofit/>
          </a:bodyPr>
          <a:lstStyle/>
          <a:p>
            <a:pPr>
              <a:buFont typeface="Wingdings 3" charset="2"/>
              <a:buChar char=""/>
            </a:pPr>
            <a:r>
              <a:rPr lang="en-US" dirty="0"/>
              <a:t>(7) "Public employee" means: </a:t>
            </a:r>
            <a:endParaRPr lang="en-US"/>
          </a:p>
          <a:p>
            <a:pPr>
              <a:buFont typeface="Wingdings 3" charset="2"/>
              <a:buChar char=""/>
            </a:pPr>
            <a:r>
              <a:rPr lang="en-US" dirty="0"/>
              <a:t>(a) any temporary or permanent employee of the state; </a:t>
            </a:r>
            <a:endParaRPr lang="en-US"/>
          </a:p>
          <a:p>
            <a:pPr>
              <a:buFont typeface="Wingdings 3" charset="2"/>
              <a:buChar char=""/>
            </a:pPr>
            <a:r>
              <a:rPr lang="en-US" dirty="0"/>
              <a:t>(b) any temporary or permanent employee of a local government; </a:t>
            </a:r>
            <a:endParaRPr lang="en-US"/>
          </a:p>
          <a:p>
            <a:pPr>
              <a:buFont typeface="Wingdings 3" charset="2"/>
              <a:buChar char=""/>
            </a:pPr>
            <a:r>
              <a:rPr lang="en-US" dirty="0"/>
              <a:t>(c) a member of a quasi-judicial board or commission or of a board, commission, or committee with rulemaking authority; and </a:t>
            </a:r>
            <a:endParaRPr lang="en-US"/>
          </a:p>
          <a:p>
            <a:pPr>
              <a:buFont typeface="Wingdings 3" charset="2"/>
              <a:buChar char=""/>
            </a:pPr>
            <a:r>
              <a:rPr lang="en-US" dirty="0"/>
              <a:t>(d) a person under contract to the state</a:t>
            </a:r>
            <a:endParaRPr lang="en-US"/>
          </a:p>
          <a:p>
            <a:pPr>
              <a:buFont typeface="Wingdings 3" charset="2"/>
              <a:buChar char=""/>
            </a:pPr>
            <a:endParaRPr lang="en-US"/>
          </a:p>
        </p:txBody>
      </p:sp>
    </p:spTree>
    <p:extLst>
      <p:ext uri="{BB962C8B-B14F-4D97-AF65-F5344CB8AC3E}">
        <p14:creationId xmlns:p14="http://schemas.microsoft.com/office/powerpoint/2010/main" val="3626834817"/>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750EF4C-990E-4D92-A821-6F742977C0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CCE1B593-017D-4CAA-9E64-92F5EF85F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Oval 9">
              <a:extLst>
                <a:ext uri="{FF2B5EF4-FFF2-40B4-BE49-F238E27FC236}">
                  <a16:creationId xmlns:a16="http://schemas.microsoft.com/office/drawing/2014/main" id="{02770E66-D79F-4ACD-BC33-0E7F0AA14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156AA266-8E32-41F2-9919-33D4310057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6F4A4880-A86F-4398-AFEB-CC4A694A2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BF1390FC-32F5-4255-B81D-CF5B0962D2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7578884-2B62-4724-BFB5-9D1C15EC5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CA946BFE-691A-42A2-BB69-AC4A8BF450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B9A446F7-DA1A-4333-A02F-32835A2DF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E66E302E-B50B-46D6-9540-94BCF70B3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EDA34A87-5D28-4516-B280-4F078A3923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A02B72A2-60A1-41E3-AD56-D2EE44156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41" name="Rectangle 21">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23">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5" name="Rectangle 24">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E5035CD1-EE40-44BD-821A-6B304088B081}"/>
              </a:ext>
            </a:extLst>
          </p:cNvPr>
          <p:cNvSpPr>
            <a:spLocks noGrp="1"/>
          </p:cNvSpPr>
          <p:nvPr>
            <p:ph type="title"/>
          </p:nvPr>
        </p:nvSpPr>
        <p:spPr>
          <a:xfrm>
            <a:off x="836247" y="1085549"/>
            <a:ext cx="3430947" cy="4686903"/>
          </a:xfrm>
        </p:spPr>
        <p:txBody>
          <a:bodyPr vert="horz" lIns="91440" tIns="45720" rIns="91440" bIns="45720" rtlCol="0" anchor="ctr">
            <a:normAutofit/>
          </a:bodyPr>
          <a:lstStyle/>
          <a:p>
            <a:pPr algn="r"/>
            <a:r>
              <a:rPr lang="en-US" sz="3600">
                <a:solidFill>
                  <a:schemeClr val="tx1"/>
                </a:solidFill>
              </a:rPr>
              <a:t>Public Officer</a:t>
            </a:r>
          </a:p>
        </p:txBody>
      </p:sp>
      <p:cxnSp>
        <p:nvCxnSpPr>
          <p:cNvPr id="44" name="Straight Connector 27">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5AADFD9-BFD9-4EC9-9302-A2282D4C8F86}"/>
              </a:ext>
            </a:extLst>
          </p:cNvPr>
          <p:cNvSpPr>
            <a:spLocks noGrp="1"/>
          </p:cNvSpPr>
          <p:nvPr>
            <p:ph type="body" sz="half" idx="2"/>
          </p:nvPr>
        </p:nvSpPr>
        <p:spPr>
          <a:xfrm>
            <a:off x="5041399" y="1085549"/>
            <a:ext cx="5579707" cy="4686903"/>
          </a:xfrm>
        </p:spPr>
        <p:txBody>
          <a:bodyPr vert="horz" lIns="91440" tIns="45720" rIns="91440" bIns="45720" rtlCol="0" anchor="ctr">
            <a:normAutofit/>
          </a:bodyPr>
          <a:lstStyle/>
          <a:p>
            <a:pPr>
              <a:buFont typeface="Wingdings 3" charset="2"/>
              <a:buChar char=""/>
            </a:pPr>
            <a:r>
              <a:rPr lang="en-US" sz="2400" dirty="0">
                <a:solidFill>
                  <a:schemeClr val="tx1"/>
                </a:solidFill>
              </a:rPr>
              <a:t>(8) (a) "Public officer" includes any state officer and any elected officer of a local government. </a:t>
            </a:r>
          </a:p>
          <a:p>
            <a:pPr>
              <a:buFont typeface="Wingdings 3" charset="2"/>
              <a:buChar char=""/>
            </a:pPr>
            <a:r>
              <a:rPr lang="en-US" sz="1200" dirty="0">
                <a:solidFill>
                  <a:schemeClr val="tx1"/>
                </a:solidFill>
              </a:rPr>
              <a:t>(b) For the purposes of </a:t>
            </a:r>
            <a:r>
              <a:rPr lang="en-US" sz="1200" dirty="0">
                <a:solidFill>
                  <a:schemeClr val="tx1"/>
                </a:solidFill>
                <a:hlinkClick r:id="rId3"/>
              </a:rPr>
              <a:t>67-11-104</a:t>
            </a:r>
            <a:r>
              <a:rPr lang="en-US" sz="1200" dirty="0">
                <a:solidFill>
                  <a:schemeClr val="tx1"/>
                </a:solidFill>
              </a:rPr>
              <a:t>, the term also includes a commissioner of an airport authority</a:t>
            </a:r>
          </a:p>
          <a:p>
            <a:pPr>
              <a:buFont typeface="Wingdings 3" charset="2"/>
              <a:buChar char=""/>
            </a:pPr>
            <a:endParaRPr lang="en-US" dirty="0">
              <a:solidFill>
                <a:schemeClr val="tx1"/>
              </a:solidFill>
            </a:endParaRPr>
          </a:p>
        </p:txBody>
      </p:sp>
      <p:sp>
        <p:nvSpPr>
          <p:cNvPr id="45"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solidFill>
                <a:srgbClr val="B31166"/>
              </a:solidFill>
            </a:endParaRPr>
          </a:p>
        </p:txBody>
      </p:sp>
      <p:sp>
        <p:nvSpPr>
          <p:cNvPr id="46"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7718854" y="6391839"/>
            <a:ext cx="2997637"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dirty="0">
              <a:solidFill>
                <a:srgbClr val="B31166"/>
              </a:solidFill>
            </a:endParaRPr>
          </a:p>
        </p:txBody>
      </p:sp>
    </p:spTree>
    <p:extLst>
      <p:ext uri="{BB962C8B-B14F-4D97-AF65-F5344CB8AC3E}">
        <p14:creationId xmlns:p14="http://schemas.microsoft.com/office/powerpoint/2010/main" val="3359277878"/>
      </p:ext>
    </p:extLst>
  </p:cSld>
  <p:clrMapOvr>
    <a:overrideClrMapping bg1="dk1" tx1="lt1" bg2="dk2" tx2="lt2" accent1="accent1" accent2="accent2" accent3="accent3" accent4="accent4" accent5="accent5" accent6="accent6" hlink="hlink" folHlink="folHlink"/>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4DAC0-CC4E-4D1E-8CFB-40520D75BE2D}"/>
              </a:ext>
            </a:extLst>
          </p:cNvPr>
          <p:cNvSpPr>
            <a:spLocks noGrp="1"/>
          </p:cNvSpPr>
          <p:nvPr>
            <p:ph type="title"/>
          </p:nvPr>
        </p:nvSpPr>
        <p:spPr/>
        <p:txBody>
          <a:bodyPr/>
          <a:lstStyle/>
          <a:p>
            <a:r>
              <a:rPr lang="en-US" dirty="0"/>
              <a:t>Rules of conduct for public officers and public employees - MCA 2-2-121</a:t>
            </a:r>
          </a:p>
        </p:txBody>
      </p:sp>
      <p:sp>
        <p:nvSpPr>
          <p:cNvPr id="3" name="Content Placeholder 2">
            <a:extLst>
              <a:ext uri="{FF2B5EF4-FFF2-40B4-BE49-F238E27FC236}">
                <a16:creationId xmlns:a16="http://schemas.microsoft.com/office/drawing/2014/main" id="{65268928-E851-46AF-BE85-4DA66059A36F}"/>
              </a:ext>
            </a:extLst>
          </p:cNvPr>
          <p:cNvSpPr>
            <a:spLocks noGrp="1"/>
          </p:cNvSpPr>
          <p:nvPr>
            <p:ph idx="1"/>
          </p:nvPr>
        </p:nvSpPr>
        <p:spPr/>
        <p:txBody>
          <a:bodyPr>
            <a:normAutofit/>
          </a:bodyPr>
          <a:lstStyle/>
          <a:p>
            <a:r>
              <a:rPr lang="en-US" dirty="0"/>
              <a:t>(3) (a) Except as provided in subsection (3)(b), </a:t>
            </a:r>
            <a:r>
              <a:rPr lang="en-US" dirty="0">
                <a:highlight>
                  <a:srgbClr val="FFFF00"/>
                </a:highlight>
              </a:rPr>
              <a:t>a public officer or public employee may not use public time, facilities, equipment, supplies, personnel, or funds to solicit support for or opposition to any political committee, the nomination or election of any person to public office, or the passage of a ballot issue</a:t>
            </a:r>
            <a:r>
              <a:rPr lang="en-US" dirty="0"/>
              <a:t> unless the use is: </a:t>
            </a:r>
          </a:p>
          <a:p>
            <a:r>
              <a:rPr lang="en-US" dirty="0"/>
              <a:t>(</a:t>
            </a:r>
            <a:r>
              <a:rPr lang="en-US" dirty="0" err="1"/>
              <a:t>i</a:t>
            </a:r>
            <a:r>
              <a:rPr lang="en-US" dirty="0"/>
              <a:t>) authorized by law; or </a:t>
            </a:r>
          </a:p>
          <a:p>
            <a:r>
              <a:rPr lang="en-US" dirty="0"/>
              <a:t>(ii) </a:t>
            </a:r>
            <a:r>
              <a:rPr lang="en-US" dirty="0">
                <a:highlight>
                  <a:srgbClr val="FFFF00"/>
                </a:highlight>
              </a:rPr>
              <a:t>properly incidental</a:t>
            </a:r>
            <a:r>
              <a:rPr lang="en-US" dirty="0"/>
              <a:t> to another activity required or authorized by law, such as the function of an elected public officer, the officer's staff, or the legislative staff in the normal course of duties. </a:t>
            </a:r>
            <a:r>
              <a:rPr lang="en-US" dirty="0">
                <a:highlight>
                  <a:srgbClr val="00FF00"/>
                </a:highlight>
              </a:rPr>
              <a:t>(DISCUSSION UPCOMING)</a:t>
            </a:r>
          </a:p>
        </p:txBody>
      </p:sp>
    </p:spTree>
    <p:extLst>
      <p:ext uri="{BB962C8B-B14F-4D97-AF65-F5344CB8AC3E}">
        <p14:creationId xmlns:p14="http://schemas.microsoft.com/office/powerpoint/2010/main" val="90833103"/>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897F2-7362-4706-9602-264D0880B63E}"/>
              </a:ext>
            </a:extLst>
          </p:cNvPr>
          <p:cNvSpPr>
            <a:spLocks noGrp="1"/>
          </p:cNvSpPr>
          <p:nvPr>
            <p:ph type="title"/>
          </p:nvPr>
        </p:nvSpPr>
        <p:spPr/>
        <p:txBody>
          <a:bodyPr/>
          <a:lstStyle/>
          <a:p>
            <a:r>
              <a:rPr lang="en-US" dirty="0"/>
              <a:t>SB 150 - 2019</a:t>
            </a:r>
          </a:p>
        </p:txBody>
      </p:sp>
      <p:sp>
        <p:nvSpPr>
          <p:cNvPr id="3" name="Content Placeholder 2">
            <a:extLst>
              <a:ext uri="{FF2B5EF4-FFF2-40B4-BE49-F238E27FC236}">
                <a16:creationId xmlns:a16="http://schemas.microsoft.com/office/drawing/2014/main" id="{D3566879-F8BA-4373-904B-AE9E96589BC2}"/>
              </a:ext>
            </a:extLst>
          </p:cNvPr>
          <p:cNvSpPr>
            <a:spLocks noGrp="1"/>
          </p:cNvSpPr>
          <p:nvPr>
            <p:ph idx="1"/>
          </p:nvPr>
        </p:nvSpPr>
        <p:spPr>
          <a:xfrm>
            <a:off x="1154954" y="2530249"/>
            <a:ext cx="8761413" cy="3416300"/>
          </a:xfrm>
        </p:spPr>
        <p:txBody>
          <a:bodyPr/>
          <a:lstStyle/>
          <a:p>
            <a:r>
              <a:rPr lang="en-US" dirty="0"/>
              <a:t>(3)  (a) Except as provided in subsection (3)(b), </a:t>
            </a:r>
            <a:r>
              <a:rPr lang="en-US" dirty="0">
                <a:highlight>
                  <a:srgbClr val="FFFF00"/>
                </a:highlight>
              </a:rPr>
              <a:t>a public officer or public employee may not use </a:t>
            </a:r>
            <a:r>
              <a:rPr lang="en-US" u="sng" dirty="0">
                <a:highlight>
                  <a:srgbClr val="00FF00"/>
                </a:highlight>
              </a:rPr>
              <a:t>or permit the use of</a:t>
            </a:r>
            <a:r>
              <a:rPr lang="en-US" dirty="0">
                <a:highlight>
                  <a:srgbClr val="00FF00"/>
                </a:highlight>
              </a:rPr>
              <a:t> </a:t>
            </a:r>
            <a:r>
              <a:rPr lang="en-US" dirty="0">
                <a:highlight>
                  <a:srgbClr val="FFFF00"/>
                </a:highlight>
              </a:rPr>
              <a:t>public time, facilities, equipment, supplies, personnel, or funds to solicit support for or opposition to any political committee, the nomination or election of any person to public office, or the passage of a ballot issue</a:t>
            </a:r>
            <a:r>
              <a:rPr lang="en-US" dirty="0"/>
              <a:t> unless the use is:</a:t>
            </a:r>
          </a:p>
          <a:p>
            <a:r>
              <a:rPr lang="en-US" dirty="0"/>
              <a:t>     </a:t>
            </a:r>
            <a:r>
              <a:rPr lang="en-US" sz="800" dirty="0"/>
              <a:t>(</a:t>
            </a:r>
            <a:r>
              <a:rPr lang="en-US" sz="800" dirty="0" err="1"/>
              <a:t>i</a:t>
            </a:r>
            <a:r>
              <a:rPr lang="en-US" sz="800" dirty="0"/>
              <a:t>)  authorized by law; or</a:t>
            </a:r>
          </a:p>
          <a:p>
            <a:r>
              <a:rPr lang="en-US" sz="800" dirty="0"/>
              <a:t>     (ii) properly incidental to another activity required or authorized by law, such as the function of an elected public officer, the officer's staff, or the legislative staff in the normal course of duties</a:t>
            </a:r>
          </a:p>
          <a:p>
            <a:endParaRPr lang="en-US" dirty="0"/>
          </a:p>
        </p:txBody>
      </p:sp>
    </p:spTree>
    <p:extLst>
      <p:ext uri="{BB962C8B-B14F-4D97-AF65-F5344CB8AC3E}">
        <p14:creationId xmlns:p14="http://schemas.microsoft.com/office/powerpoint/2010/main" val="3092128920"/>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63B918C-605E-4767-B8B8-07EE8E514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87A15320-BE68-4368-9AEC-EB121AA1D0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397429F-B09A-4755-85D6-5EF9C8EC1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E79C0060-574D-48A1-896F-3BFA9E1D9A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342DA2D2-7E39-48E7-956A-5C5702872C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008AB3D2-317E-4043-A5BE-6D078F589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7BE6F4C2-B396-47DA-9B43-7CBC55B98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42099893-51D2-4FDD-A8B8-99DE6A1F9C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9B387B19-E01F-4F0A-A984-04315236E1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994735CE-14A3-4759-8BDD-55844E0DA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Rectangle 19">
              <a:extLst>
                <a:ext uri="{FF2B5EF4-FFF2-40B4-BE49-F238E27FC236}">
                  <a16:creationId xmlns:a16="http://schemas.microsoft.com/office/drawing/2014/main" id="{3CD1763A-E8CE-4920-B58C-F41A62C86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3C445311-D23D-4257-8441-7D9AE2DDBF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3EE7951D-653F-436D-85B7-F6BEEB270966}"/>
              </a:ext>
            </a:extLst>
          </p:cNvPr>
          <p:cNvSpPr>
            <a:spLocks noGrp="1"/>
          </p:cNvSpPr>
          <p:nvPr>
            <p:ph type="title"/>
          </p:nvPr>
        </p:nvSpPr>
        <p:spPr>
          <a:xfrm>
            <a:off x="994087" y="1130603"/>
            <a:ext cx="3342442" cy="4596794"/>
          </a:xfrm>
        </p:spPr>
        <p:txBody>
          <a:bodyPr anchor="ctr">
            <a:normAutofit/>
          </a:bodyPr>
          <a:lstStyle/>
          <a:p>
            <a:r>
              <a:rPr lang="en-US" sz="4800" dirty="0">
                <a:solidFill>
                  <a:srgbClr val="EBEBEB"/>
                </a:solidFill>
              </a:rPr>
              <a:t>Properly Incidental</a:t>
            </a:r>
            <a:r>
              <a:rPr lang="en-US" sz="3200" dirty="0">
                <a:solidFill>
                  <a:srgbClr val="EBEBEB"/>
                </a:solidFill>
              </a:rPr>
              <a:t>	</a:t>
            </a:r>
          </a:p>
        </p:txBody>
      </p:sp>
      <p:sp>
        <p:nvSpPr>
          <p:cNvPr id="3" name="Content Placeholder 2">
            <a:extLst>
              <a:ext uri="{FF2B5EF4-FFF2-40B4-BE49-F238E27FC236}">
                <a16:creationId xmlns:a16="http://schemas.microsoft.com/office/drawing/2014/main" id="{8DCADC13-FD7F-4B9A-9E08-D841A4159615}"/>
              </a:ext>
            </a:extLst>
          </p:cNvPr>
          <p:cNvSpPr>
            <a:spLocks noGrp="1"/>
          </p:cNvSpPr>
          <p:nvPr>
            <p:ph idx="1"/>
          </p:nvPr>
        </p:nvSpPr>
        <p:spPr>
          <a:xfrm>
            <a:off x="5290077" y="437513"/>
            <a:ext cx="5502614" cy="5954325"/>
          </a:xfrm>
        </p:spPr>
        <p:txBody>
          <a:bodyPr anchor="ctr">
            <a:normAutofit fontScale="92500" lnSpcReduction="10000"/>
          </a:bodyPr>
          <a:lstStyle/>
          <a:p>
            <a:r>
              <a:rPr lang="en-US" sz="2000" dirty="0"/>
              <a:t>Let’s discuss</a:t>
            </a:r>
          </a:p>
          <a:p>
            <a:r>
              <a:rPr lang="en-US" sz="1400" dirty="0"/>
              <a:t>(b) As used in this subsection (3), "properly incidental to another activity required or authorized by law" does not include any activities related to solicitation of support for or opposition to the nomination or election of a person to public office or political committees organized to support or oppose a candidate or candidates for public office</a:t>
            </a:r>
            <a:r>
              <a:rPr lang="en-US" sz="2000" dirty="0"/>
              <a:t>. </a:t>
            </a:r>
            <a:r>
              <a:rPr lang="en-US" sz="2200" dirty="0">
                <a:highlight>
                  <a:srgbClr val="FFFF00"/>
                </a:highlight>
              </a:rPr>
              <a:t>With respect to ballot issues, properly incidental activities are restricted to: </a:t>
            </a:r>
          </a:p>
          <a:p>
            <a:r>
              <a:rPr lang="en-US" sz="2200" dirty="0">
                <a:highlight>
                  <a:srgbClr val="FFFF00"/>
                </a:highlight>
              </a:rPr>
              <a:t>(</a:t>
            </a:r>
            <a:r>
              <a:rPr lang="en-US" sz="2200" dirty="0" err="1">
                <a:highlight>
                  <a:srgbClr val="FFFF00"/>
                </a:highlight>
              </a:rPr>
              <a:t>i</a:t>
            </a:r>
            <a:r>
              <a:rPr lang="en-US" sz="2200" dirty="0">
                <a:highlight>
                  <a:srgbClr val="FFFF00"/>
                </a:highlight>
              </a:rPr>
              <a:t>) the activities of a public officer, the public officer's staff, or legislative staff related to determining the impact of passage or failure of a ballot issue on state or local government operations</a:t>
            </a:r>
            <a:r>
              <a:rPr lang="en-US" sz="2200" dirty="0"/>
              <a:t>;</a:t>
            </a:r>
            <a:r>
              <a:rPr lang="en-US" sz="2000" dirty="0"/>
              <a:t> </a:t>
            </a:r>
          </a:p>
          <a:p>
            <a:r>
              <a:rPr lang="en-US" sz="1500" dirty="0"/>
              <a:t>(ii) </a:t>
            </a:r>
            <a:r>
              <a:rPr lang="en-US" sz="1500" dirty="0">
                <a:highlight>
                  <a:srgbClr val="00FFFF"/>
                </a:highlight>
              </a:rPr>
              <a:t>in the case of a school district, as defined in Title 20, chapter 6, compliance with the requirements of law governing public meetings of the local board of trustees, including the resulting dissemination of information by a board of trustees or a school superintendent or a designated employee in a district with no superintendent in support of or opposition to a bond issue or levy submitted to the electors</a:t>
            </a:r>
            <a:r>
              <a:rPr lang="en-US" sz="1500" dirty="0"/>
              <a:t>. Public funds may not be expended for any form of commercial advertising in support of or opposition to a bond issue or levy submitted to the electors. </a:t>
            </a:r>
          </a:p>
          <a:p>
            <a:endParaRPr lang="en-US" sz="2000" dirty="0"/>
          </a:p>
        </p:txBody>
      </p:sp>
    </p:spTree>
    <p:extLst>
      <p:ext uri="{BB962C8B-B14F-4D97-AF65-F5344CB8AC3E}">
        <p14:creationId xmlns:p14="http://schemas.microsoft.com/office/powerpoint/2010/main" val="1018019089"/>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D5A02-8097-4AAC-9FEC-22F2D4FB426D}"/>
              </a:ext>
            </a:extLst>
          </p:cNvPr>
          <p:cNvSpPr>
            <a:spLocks noGrp="1"/>
          </p:cNvSpPr>
          <p:nvPr>
            <p:ph type="title"/>
          </p:nvPr>
        </p:nvSpPr>
        <p:spPr/>
        <p:txBody>
          <a:bodyPr/>
          <a:lstStyle/>
          <a:p>
            <a:pPr algn="ctr"/>
            <a:r>
              <a:rPr lang="en-US" dirty="0"/>
              <a:t>Examples of Activities that are ‘Properly Incidental’</a:t>
            </a:r>
          </a:p>
        </p:txBody>
      </p:sp>
      <p:sp>
        <p:nvSpPr>
          <p:cNvPr id="3" name="Content Placeholder 2">
            <a:extLst>
              <a:ext uri="{FF2B5EF4-FFF2-40B4-BE49-F238E27FC236}">
                <a16:creationId xmlns:a16="http://schemas.microsoft.com/office/drawing/2014/main" id="{6BE96AFF-9F80-4737-BD09-25008C3D99F8}"/>
              </a:ext>
            </a:extLst>
          </p:cNvPr>
          <p:cNvSpPr>
            <a:spLocks noGrp="1"/>
          </p:cNvSpPr>
          <p:nvPr>
            <p:ph idx="1"/>
          </p:nvPr>
        </p:nvSpPr>
        <p:spPr/>
        <p:txBody>
          <a:bodyPr>
            <a:normAutofit/>
          </a:bodyPr>
          <a:lstStyle/>
          <a:p>
            <a:r>
              <a:rPr lang="en-US" dirty="0"/>
              <a:t>All prep activity on issue to determine necessity, options, </a:t>
            </a:r>
            <a:r>
              <a:rPr lang="en-US" dirty="0" err="1"/>
              <a:t>etc</a:t>
            </a:r>
            <a:endParaRPr lang="en-US" dirty="0"/>
          </a:p>
          <a:p>
            <a:pPr lvl="1"/>
            <a:r>
              <a:rPr lang="en-US" dirty="0"/>
              <a:t>Budget</a:t>
            </a:r>
          </a:p>
          <a:p>
            <a:pPr lvl="1"/>
            <a:r>
              <a:rPr lang="en-US" dirty="0"/>
              <a:t>Planning</a:t>
            </a:r>
          </a:p>
          <a:p>
            <a:pPr lvl="1"/>
            <a:r>
              <a:rPr lang="en-US" dirty="0"/>
              <a:t>Analysis</a:t>
            </a:r>
          </a:p>
          <a:p>
            <a:r>
              <a:rPr lang="en-US" dirty="0"/>
              <a:t>Prep materials for council/committee vote</a:t>
            </a:r>
          </a:p>
          <a:p>
            <a:r>
              <a:rPr lang="en-US" dirty="0"/>
              <a:t>Scheduling action</a:t>
            </a:r>
          </a:p>
          <a:p>
            <a:r>
              <a:rPr lang="en-US" dirty="0"/>
              <a:t>Public hearings</a:t>
            </a:r>
          </a:p>
          <a:p>
            <a:r>
              <a:rPr lang="en-US" dirty="0"/>
              <a:t>Election prep</a:t>
            </a:r>
          </a:p>
          <a:p>
            <a:endParaRPr lang="en-US" dirty="0"/>
          </a:p>
          <a:p>
            <a:endParaRPr lang="en-US" dirty="0"/>
          </a:p>
        </p:txBody>
      </p:sp>
    </p:spTree>
    <p:extLst>
      <p:ext uri="{BB962C8B-B14F-4D97-AF65-F5344CB8AC3E}">
        <p14:creationId xmlns:p14="http://schemas.microsoft.com/office/powerpoint/2010/main" val="2689614142"/>
      </p:ext>
    </p:extLst>
  </p:cSld>
  <p:clrMapOvr>
    <a:masterClrMapping/>
  </p:clrMapOvr>
  <p:transition spd="slow">
    <p:cove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otalTime>1458</TotalTime>
  <Words>3005</Words>
  <Application>Microsoft Office PowerPoint</Application>
  <PresentationFormat>Widescreen</PresentationFormat>
  <Paragraphs>127</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Century Gothic</vt:lpstr>
      <vt:lpstr>Wingdings 3</vt:lpstr>
      <vt:lpstr>Ion Boardroom</vt:lpstr>
      <vt:lpstr>Local Gov’t Ethics and Political Practices</vt:lpstr>
      <vt:lpstr>WE’LL COVER THE FOLLOWING:</vt:lpstr>
      <vt:lpstr>ETHICS – Local Government</vt:lpstr>
      <vt:lpstr>Public Employee</vt:lpstr>
      <vt:lpstr>Public Officer</vt:lpstr>
      <vt:lpstr>Rules of conduct for public officers and public employees - MCA 2-2-121</vt:lpstr>
      <vt:lpstr>SB 150 - 2019</vt:lpstr>
      <vt:lpstr>Properly Incidental </vt:lpstr>
      <vt:lpstr>Examples of Activities that are ‘Properly Incidental’</vt:lpstr>
      <vt:lpstr>Rules of conduct for public officers and public employees - MCA 2-2-121</vt:lpstr>
      <vt:lpstr>AG Opinion - McGrath, January 2005</vt:lpstr>
      <vt:lpstr>Common ?’s Can I …</vt:lpstr>
      <vt:lpstr>Enforcement - MCA 2-2-144</vt:lpstr>
      <vt:lpstr>Enforcement – Ethics Panel</vt:lpstr>
      <vt:lpstr>Unlawful Acts Of Employers And Employees – MCA 13-35-226</vt:lpstr>
      <vt:lpstr>REVIEW</vt:lpstr>
      <vt:lpstr>Campaign Finance</vt:lpstr>
      <vt:lpstr>What is an ‘Incidental Committee’?</vt:lpstr>
      <vt:lpstr>Incidental Committees - MCA13-37-232</vt:lpstr>
      <vt:lpstr>MCA 13-37-206 - Exceptions</vt:lpstr>
      <vt:lpstr>Disclosure Requirements For Incidental Committees -13-37-232</vt:lpstr>
      <vt:lpstr>Incidental Committees 13-37-232</vt:lpstr>
      <vt:lpstr>Incidental Committees 13-37-232</vt:lpstr>
      <vt:lpstr>File regardless of tax status</vt:lpstr>
      <vt:lpstr>Statement of Organization</vt:lpstr>
      <vt:lpstr>Electioneering Communication  MCA 13-1-101 (16)</vt:lpstr>
      <vt:lpstr>Electioneering Communication  MCA 13-1-101 (16)</vt:lpstr>
      <vt:lpstr>Campaign Finance Reporting</vt:lpstr>
      <vt:lpstr>Coordination</vt:lpstr>
      <vt:lpstr>City of Bozeman v City of Bozeman</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Gov’t Ethics and Political Practices</dc:title>
  <dc:creator>Mangan, Jeff</dc:creator>
  <cp:lastModifiedBy>Mangan, Jeff</cp:lastModifiedBy>
  <cp:revision>9</cp:revision>
  <cp:lastPrinted>2019-05-06T20:55:11Z</cp:lastPrinted>
  <dcterms:created xsi:type="dcterms:W3CDTF">2019-05-06T20:12:37Z</dcterms:created>
  <dcterms:modified xsi:type="dcterms:W3CDTF">2022-02-24T17:54:51Z</dcterms:modified>
</cp:coreProperties>
</file>