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2" r:id="rId5"/>
    <p:sldId id="261" r:id="rId6"/>
    <p:sldId id="263" r:id="rId7"/>
    <p:sldId id="264" r:id="rId8"/>
    <p:sldId id="265" r:id="rId9"/>
    <p:sldId id="267" r:id="rId10"/>
    <p:sldId id="268" r:id="rId11"/>
    <p:sldId id="269" r:id="rId12"/>
    <p:sldId id="270" r:id="rId13"/>
    <p:sldId id="277" r:id="rId14"/>
    <p:sldId id="260" r:id="rId15"/>
    <p:sldId id="274" r:id="rId16"/>
    <p:sldId id="271" r:id="rId17"/>
    <p:sldId id="272" r:id="rId18"/>
    <p:sldId id="275" r:id="rId19"/>
    <p:sldId id="27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6"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2/14/2022</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leg.mt.gov/bills/mca/title_0130/chapter_0130/part_0010/section_0180/0130-0130-0010-0180.html" TargetMode="External"/><Relationship Id="rId2" Type="http://schemas.openxmlformats.org/officeDocument/2006/relationships/hyperlink" Target="https://leg.mt.gov/bills/mca/title_0130/chapter_0010/part_0010/section_0160/0130-0010-0010-0160.html" TargetMode="External"/><Relationship Id="rId1" Type="http://schemas.openxmlformats.org/officeDocument/2006/relationships/slideLayout" Target="../slideLayouts/slideLayout2.xml"/><Relationship Id="rId5" Type="http://schemas.openxmlformats.org/officeDocument/2006/relationships/hyperlink" Target="https://leg.mt.gov/bills/mca/title_0130/chapter_0130/part_0020/section_0290/0130-0130-0020-0290.html" TargetMode="External"/><Relationship Id="rId4" Type="http://schemas.openxmlformats.org/officeDocument/2006/relationships/hyperlink" Target="https://leg.mt.gov/bills/mca/title_0130/chapter_0130/part_0010/section_0190/0130-0130-0010-0190.html"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leg.mt.gov/bills/mca/title_0450/chapter_0070/part_0040/section_0010/0450-0070-0040-0010.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leg.mt.gov/bills/mca/title_0450/chapter_0070/part_0020/section_0080/0450-0070-0020-0080.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leg.mt.gov/bills/mca/title_0450/chapter_0070/part_0020/section_0080/0450-0070-0020-0080.html" TargetMode="External"/><Relationship Id="rId2" Type="http://schemas.openxmlformats.org/officeDocument/2006/relationships/hyperlink" Target="https://leg.mt.gov/bills/mca/title_0450/chapter_0060/part_0010/section_0010/0450-0060-0010-0010.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leg.mt.gov/bills/mca/title_0450/chapter_0070/part_0020/section_0030/0450-0070-0020-0030.html" TargetMode="External"/><Relationship Id="rId2" Type="http://schemas.openxmlformats.org/officeDocument/2006/relationships/hyperlink" Target="https://leg.mt.gov/bills/mca/title_0450/chapter_0070/part_0020/section_0020/0450-0070-0020-0020.html" TargetMode="External"/><Relationship Id="rId1" Type="http://schemas.openxmlformats.org/officeDocument/2006/relationships/slideLayout" Target="../slideLayouts/slideLayout2.xml"/><Relationship Id="rId4" Type="http://schemas.openxmlformats.org/officeDocument/2006/relationships/hyperlink" Target="https://leg.mt.gov/bills/mca/title_0450/chapter_0070/part_0020/section_0080/0450-0070-0020-0080.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5EAE5-AFCC-49EE-968E-52835C9AFEEF}"/>
              </a:ext>
            </a:extLst>
          </p:cNvPr>
          <p:cNvSpPr>
            <a:spLocks noGrp="1"/>
          </p:cNvSpPr>
          <p:nvPr>
            <p:ph type="ctrTitle"/>
          </p:nvPr>
        </p:nvSpPr>
        <p:spPr/>
        <p:txBody>
          <a:bodyPr/>
          <a:lstStyle/>
          <a:p>
            <a:r>
              <a:rPr lang="en-US" dirty="0"/>
              <a:t>Montana commissioner of political practices</a:t>
            </a:r>
          </a:p>
        </p:txBody>
      </p:sp>
      <p:sp>
        <p:nvSpPr>
          <p:cNvPr id="3" name="Subtitle 2">
            <a:extLst>
              <a:ext uri="{FF2B5EF4-FFF2-40B4-BE49-F238E27FC236}">
                <a16:creationId xmlns:a16="http://schemas.microsoft.com/office/drawing/2014/main" id="{1239667F-B7A4-46EC-AC89-3E5D6A7E124A}"/>
              </a:ext>
            </a:extLst>
          </p:cNvPr>
          <p:cNvSpPr>
            <a:spLocks noGrp="1"/>
          </p:cNvSpPr>
          <p:nvPr>
            <p:ph type="subTitle" idx="1"/>
          </p:nvPr>
        </p:nvSpPr>
        <p:spPr/>
        <p:txBody>
          <a:bodyPr/>
          <a:lstStyle/>
          <a:p>
            <a:r>
              <a:rPr lang="en-US" dirty="0"/>
              <a:t>2022 Election Administrator Certification Training</a:t>
            </a:r>
          </a:p>
          <a:p>
            <a:r>
              <a:rPr lang="en-US" dirty="0"/>
              <a:t>February 2022</a:t>
            </a:r>
          </a:p>
          <a:p>
            <a:endParaRPr lang="en-US" dirty="0"/>
          </a:p>
          <a:p>
            <a:r>
              <a:rPr lang="en-US" dirty="0"/>
              <a:t>Jeff Mangan - Commissioner</a:t>
            </a:r>
          </a:p>
        </p:txBody>
      </p:sp>
    </p:spTree>
    <p:extLst>
      <p:ext uri="{BB962C8B-B14F-4D97-AF65-F5344CB8AC3E}">
        <p14:creationId xmlns:p14="http://schemas.microsoft.com/office/powerpoint/2010/main" val="3250321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B84A-C3A4-43FC-9300-D8050AE8BF18}"/>
              </a:ext>
            </a:extLst>
          </p:cNvPr>
          <p:cNvSpPr>
            <a:spLocks noGrp="1"/>
          </p:cNvSpPr>
          <p:nvPr>
            <p:ph type="title"/>
          </p:nvPr>
        </p:nvSpPr>
        <p:spPr/>
        <p:txBody>
          <a:bodyPr/>
          <a:lstStyle/>
          <a:p>
            <a:r>
              <a:rPr lang="en-US" dirty="0"/>
              <a:t>Election &amp; voter fraud</a:t>
            </a:r>
          </a:p>
        </p:txBody>
      </p:sp>
      <p:sp>
        <p:nvSpPr>
          <p:cNvPr id="3" name="Content Placeholder 2">
            <a:extLst>
              <a:ext uri="{FF2B5EF4-FFF2-40B4-BE49-F238E27FC236}">
                <a16:creationId xmlns:a16="http://schemas.microsoft.com/office/drawing/2014/main" id="{08A70E2B-EE4F-4FBE-85E1-61C743930F54}"/>
              </a:ext>
            </a:extLst>
          </p:cNvPr>
          <p:cNvSpPr>
            <a:spLocks noGrp="1"/>
          </p:cNvSpPr>
          <p:nvPr>
            <p:ph idx="1"/>
          </p:nvPr>
        </p:nvSpPr>
        <p:spPr/>
        <p:txBody>
          <a:bodyPr>
            <a:normAutofit fontScale="70000" lnSpcReduction="20000"/>
          </a:bodyPr>
          <a:lstStyle/>
          <a:p>
            <a:r>
              <a:rPr lang="en-US" b="1" dirty="0"/>
              <a:t>13-35-215. Illegal consideration for voting.</a:t>
            </a:r>
            <a:r>
              <a:rPr lang="en-US" dirty="0"/>
              <a:t> A person, directly or indirectly, individually or through any other person, may not:</a:t>
            </a:r>
          </a:p>
          <a:p>
            <a:r>
              <a:rPr lang="en-US" dirty="0"/>
              <a:t>(1) before or during any election, for voting or agreeing to vote or for refraining or agreeing to refrain from voting at the election or for inducing another to do so:</a:t>
            </a:r>
          </a:p>
          <a:p>
            <a:r>
              <a:rPr lang="en-US" dirty="0"/>
              <a:t>(a) receive, agree, or contract for any money, gift, loan, liquor, valuable consideration, office, place, or employment for the person or any other person; or</a:t>
            </a:r>
          </a:p>
          <a:p>
            <a:r>
              <a:rPr lang="en-US" dirty="0"/>
              <a:t>(b) approach any candidate or agent or person representing or acting on behalf of any candidate and ask for or offer to agree or contract for any money, gift, loan, liquor, valuable consideration, office, place, or employment for the person or any other person;</a:t>
            </a:r>
          </a:p>
          <a:p>
            <a:r>
              <a:rPr lang="en-US" dirty="0"/>
              <a:t>(2) after an election, for having voted or refrained from voting or having induced any other person to vote or refrain from voting at the election:</a:t>
            </a:r>
          </a:p>
          <a:p>
            <a:r>
              <a:rPr lang="en-US" dirty="0"/>
              <a:t>(a) receive any money, gift, loan, valuable consideration, office, place, or employment; or</a:t>
            </a:r>
          </a:p>
          <a:p>
            <a:r>
              <a:rPr lang="en-US" dirty="0"/>
              <a:t>(b) approach any candidate or any agent or person representing or acting on behalf of any candidate and ask for or offer to receive any money, gift, loan, liquor, valuable consideration, office, place, or employment for the person or any other person.</a:t>
            </a:r>
          </a:p>
          <a:p>
            <a:endParaRPr lang="en-US" dirty="0"/>
          </a:p>
        </p:txBody>
      </p:sp>
    </p:spTree>
    <p:extLst>
      <p:ext uri="{BB962C8B-B14F-4D97-AF65-F5344CB8AC3E}">
        <p14:creationId xmlns:p14="http://schemas.microsoft.com/office/powerpoint/2010/main" val="4056152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B84A-C3A4-43FC-9300-D8050AE8BF18}"/>
              </a:ext>
            </a:extLst>
          </p:cNvPr>
          <p:cNvSpPr>
            <a:spLocks noGrp="1"/>
          </p:cNvSpPr>
          <p:nvPr>
            <p:ph type="title"/>
          </p:nvPr>
        </p:nvSpPr>
        <p:spPr/>
        <p:txBody>
          <a:bodyPr/>
          <a:lstStyle/>
          <a:p>
            <a:r>
              <a:rPr lang="en-US" dirty="0"/>
              <a:t>Election &amp; voter fraud</a:t>
            </a:r>
          </a:p>
        </p:txBody>
      </p:sp>
      <p:sp>
        <p:nvSpPr>
          <p:cNvPr id="3" name="Content Placeholder 2">
            <a:extLst>
              <a:ext uri="{FF2B5EF4-FFF2-40B4-BE49-F238E27FC236}">
                <a16:creationId xmlns:a16="http://schemas.microsoft.com/office/drawing/2014/main" id="{08A70E2B-EE4F-4FBE-85E1-61C743930F54}"/>
              </a:ext>
            </a:extLst>
          </p:cNvPr>
          <p:cNvSpPr>
            <a:spLocks noGrp="1"/>
          </p:cNvSpPr>
          <p:nvPr>
            <p:ph idx="1"/>
          </p:nvPr>
        </p:nvSpPr>
        <p:spPr/>
        <p:txBody>
          <a:bodyPr/>
          <a:lstStyle/>
          <a:p>
            <a:r>
              <a:rPr lang="en-US" b="1" dirty="0"/>
              <a:t>13-35-217. Officers not to influence voter.</a:t>
            </a:r>
            <a:r>
              <a:rPr lang="en-US" dirty="0"/>
              <a:t> An officer, while acting in an official capacity, may not, by menace, reward, or promise of reward, induce or attempt to induce any elector to cast a vote contrary to the elector's original intention or desire.</a:t>
            </a:r>
          </a:p>
        </p:txBody>
      </p:sp>
    </p:spTree>
    <p:extLst>
      <p:ext uri="{BB962C8B-B14F-4D97-AF65-F5344CB8AC3E}">
        <p14:creationId xmlns:p14="http://schemas.microsoft.com/office/powerpoint/2010/main" val="3302240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B84A-C3A4-43FC-9300-D8050AE8BF18}"/>
              </a:ext>
            </a:extLst>
          </p:cNvPr>
          <p:cNvSpPr>
            <a:spLocks noGrp="1"/>
          </p:cNvSpPr>
          <p:nvPr>
            <p:ph type="title"/>
          </p:nvPr>
        </p:nvSpPr>
        <p:spPr/>
        <p:txBody>
          <a:bodyPr/>
          <a:lstStyle/>
          <a:p>
            <a:r>
              <a:rPr lang="en-US" dirty="0"/>
              <a:t>Election &amp; voter fraud</a:t>
            </a:r>
          </a:p>
        </p:txBody>
      </p:sp>
      <p:sp>
        <p:nvSpPr>
          <p:cNvPr id="3" name="Content Placeholder 2">
            <a:extLst>
              <a:ext uri="{FF2B5EF4-FFF2-40B4-BE49-F238E27FC236}">
                <a16:creationId xmlns:a16="http://schemas.microsoft.com/office/drawing/2014/main" id="{08A70E2B-EE4F-4FBE-85E1-61C743930F54}"/>
              </a:ext>
            </a:extLst>
          </p:cNvPr>
          <p:cNvSpPr>
            <a:spLocks noGrp="1"/>
          </p:cNvSpPr>
          <p:nvPr>
            <p:ph idx="1"/>
          </p:nvPr>
        </p:nvSpPr>
        <p:spPr>
          <a:xfrm>
            <a:off x="684212" y="0"/>
            <a:ext cx="8534400" cy="4978400"/>
          </a:xfrm>
        </p:spPr>
        <p:txBody>
          <a:bodyPr>
            <a:normAutofit fontScale="77500" lnSpcReduction="20000"/>
          </a:bodyPr>
          <a:lstStyle/>
          <a:p>
            <a:r>
              <a:rPr lang="en-US" b="1" dirty="0"/>
              <a:t>13-35-218. Coercion or undue influence of voters.</a:t>
            </a:r>
            <a:r>
              <a:rPr lang="en-US" dirty="0"/>
              <a:t> (1) A person, directly or indirectly, individually or through any other person, in order to induce or compel a person to vote or refrain from voting for any candidate, the ticket of any political party, or any ballot issue before the people, may not:</a:t>
            </a:r>
          </a:p>
          <a:p>
            <a:r>
              <a:rPr lang="en-US" dirty="0"/>
              <a:t>(a) use or threaten to use any force, coercion, violence, restraint, or undue influence against any person; or</a:t>
            </a:r>
          </a:p>
          <a:p>
            <a:r>
              <a:rPr lang="en-US" dirty="0"/>
              <a:t>(b) inflict or threaten to inflict, individually or with any other person, any temporal or spiritual injury, damage, harm, or loss upon or against any person.</a:t>
            </a:r>
          </a:p>
          <a:p>
            <a:r>
              <a:rPr lang="en-US" dirty="0"/>
              <a:t>(2) A person may not, by abduction, duress, or any fraudulent contrivance, impede or prevent the free exercise of the franchise by any voter at any election or compel, induce, or prevail upon any elector to give or to refrain from giving the elector's vote at any election.</a:t>
            </a:r>
          </a:p>
          <a:p>
            <a:r>
              <a:rPr lang="en-US" dirty="0"/>
              <a:t>(3) A person may not, in any manner, interfere with a voter lawfully exercising the right to vote at an election in order to prevent the election from being fairly held and lawfully conducted.</a:t>
            </a:r>
          </a:p>
          <a:p>
            <a:r>
              <a:rPr lang="en-US" dirty="0"/>
              <a:t>(4) A person on election day may not obstruct the doors or entries of any polling place or engage in any solicitation of a voter within the room where votes are being cast or elsewhere in any manner that in any way interferes with the election process or obstructs the access of voters to or from the polling place.</a:t>
            </a:r>
          </a:p>
          <a:p>
            <a:endParaRPr lang="en-US" dirty="0"/>
          </a:p>
        </p:txBody>
      </p:sp>
    </p:spTree>
    <p:extLst>
      <p:ext uri="{BB962C8B-B14F-4D97-AF65-F5344CB8AC3E}">
        <p14:creationId xmlns:p14="http://schemas.microsoft.com/office/powerpoint/2010/main" val="1040856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B84A-C3A4-43FC-9300-D8050AE8BF18}"/>
              </a:ext>
            </a:extLst>
          </p:cNvPr>
          <p:cNvSpPr>
            <a:spLocks noGrp="1"/>
          </p:cNvSpPr>
          <p:nvPr>
            <p:ph type="title"/>
          </p:nvPr>
        </p:nvSpPr>
        <p:spPr/>
        <p:txBody>
          <a:bodyPr/>
          <a:lstStyle/>
          <a:p>
            <a:r>
              <a:rPr lang="en-US" dirty="0"/>
              <a:t>Issues on Election day Electioneering</a:t>
            </a:r>
          </a:p>
        </p:txBody>
      </p:sp>
      <p:sp>
        <p:nvSpPr>
          <p:cNvPr id="3" name="Content Placeholder 2">
            <a:extLst>
              <a:ext uri="{FF2B5EF4-FFF2-40B4-BE49-F238E27FC236}">
                <a16:creationId xmlns:a16="http://schemas.microsoft.com/office/drawing/2014/main" id="{08A70E2B-EE4F-4FBE-85E1-61C743930F54}"/>
              </a:ext>
            </a:extLst>
          </p:cNvPr>
          <p:cNvSpPr>
            <a:spLocks noGrp="1"/>
          </p:cNvSpPr>
          <p:nvPr>
            <p:ph idx="1"/>
          </p:nvPr>
        </p:nvSpPr>
        <p:spPr/>
        <p:txBody>
          <a:bodyPr>
            <a:normAutofit fontScale="92500" lnSpcReduction="10000"/>
          </a:bodyPr>
          <a:lstStyle/>
          <a:p>
            <a:r>
              <a:rPr lang="en-US" b="1" dirty="0"/>
              <a:t>13-35-211. Electioneering -- soliciting information from electors.</a:t>
            </a:r>
            <a:r>
              <a:rPr lang="en-US" dirty="0"/>
              <a:t> </a:t>
            </a:r>
          </a:p>
          <a:p>
            <a:r>
              <a:rPr lang="en-US" dirty="0"/>
              <a:t>(1) A person may not do any electioneering on election day within any polling place or any building in which an election is being held or within 100 feet of any entrance to the building in which the polling place is located that aids or promotes the success or defeat of any candidate or ballot issue to be voted upon at the election.</a:t>
            </a:r>
          </a:p>
          <a:p>
            <a:r>
              <a:rPr lang="en-US" dirty="0"/>
              <a:t>(2) On election day, a candidate, a family member of a candidate, or a worker or volunteer for the candidate's campaign may not distribute alcohol, tobacco, food, drink, or anything of value to a voter within a polling place or a building in which an election is being held or within 100 feet of an entrance to the building in which the polling place is located.</a:t>
            </a:r>
          </a:p>
          <a:p>
            <a:endParaRPr lang="en-US" dirty="0"/>
          </a:p>
        </p:txBody>
      </p:sp>
    </p:spTree>
    <p:extLst>
      <p:ext uri="{BB962C8B-B14F-4D97-AF65-F5344CB8AC3E}">
        <p14:creationId xmlns:p14="http://schemas.microsoft.com/office/powerpoint/2010/main" val="2596016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B84A-C3A4-43FC-9300-D8050AE8BF18}"/>
              </a:ext>
            </a:extLst>
          </p:cNvPr>
          <p:cNvSpPr>
            <a:spLocks noGrp="1"/>
          </p:cNvSpPr>
          <p:nvPr>
            <p:ph type="title"/>
          </p:nvPr>
        </p:nvSpPr>
        <p:spPr/>
        <p:txBody>
          <a:bodyPr/>
          <a:lstStyle/>
          <a:p>
            <a:r>
              <a:rPr lang="en-US" dirty="0"/>
              <a:t>Issues on Election day Electioneering</a:t>
            </a:r>
          </a:p>
        </p:txBody>
      </p:sp>
      <p:sp>
        <p:nvSpPr>
          <p:cNvPr id="3" name="Content Placeholder 2">
            <a:extLst>
              <a:ext uri="{FF2B5EF4-FFF2-40B4-BE49-F238E27FC236}">
                <a16:creationId xmlns:a16="http://schemas.microsoft.com/office/drawing/2014/main" id="{08A70E2B-EE4F-4FBE-85E1-61C743930F54}"/>
              </a:ext>
            </a:extLst>
          </p:cNvPr>
          <p:cNvSpPr>
            <a:spLocks noGrp="1"/>
          </p:cNvSpPr>
          <p:nvPr>
            <p:ph idx="1"/>
          </p:nvPr>
        </p:nvSpPr>
        <p:spPr/>
        <p:txBody>
          <a:bodyPr>
            <a:normAutofit fontScale="92500" lnSpcReduction="10000"/>
          </a:bodyPr>
          <a:lstStyle/>
          <a:p>
            <a:r>
              <a:rPr lang="en-US" b="1" dirty="0"/>
              <a:t>13-35-211. Electioneering -- soliciting information from electors.</a:t>
            </a:r>
            <a:r>
              <a:rPr lang="en-US" dirty="0"/>
              <a:t>  </a:t>
            </a:r>
          </a:p>
          <a:p>
            <a:endParaRPr lang="en-US" dirty="0"/>
          </a:p>
          <a:p>
            <a:r>
              <a:rPr lang="en-US" dirty="0"/>
              <a:t>(3) A person may not buy, sell, give, wear, or display at or about the polls on an election day any badge, button, or other insignia that is designed or tends to aid or promote the success or defeat of any candidate or ballot issue to be voted upon at the election.</a:t>
            </a:r>
          </a:p>
          <a:p>
            <a:r>
              <a:rPr lang="en-US" dirty="0"/>
              <a:t>(4) A person within a polling place or any building in which an election is being held may not solicit from an elector, before or after the elector has marked a ballot and returned it to an election judge, information as to whether the elector intends to vote or has voted for or against a candidate or ballot issue.</a:t>
            </a:r>
          </a:p>
          <a:p>
            <a:endParaRPr lang="en-US" dirty="0"/>
          </a:p>
        </p:txBody>
      </p:sp>
    </p:spTree>
    <p:extLst>
      <p:ext uri="{BB962C8B-B14F-4D97-AF65-F5344CB8AC3E}">
        <p14:creationId xmlns:p14="http://schemas.microsoft.com/office/powerpoint/2010/main" val="3895969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575FC-1580-4B78-B65B-E3730F879318}"/>
              </a:ext>
            </a:extLst>
          </p:cNvPr>
          <p:cNvSpPr>
            <a:spLocks noGrp="1"/>
          </p:cNvSpPr>
          <p:nvPr>
            <p:ph type="title"/>
          </p:nvPr>
        </p:nvSpPr>
        <p:spPr/>
        <p:txBody>
          <a:bodyPr/>
          <a:lstStyle/>
          <a:p>
            <a:r>
              <a:rPr lang="en-US" dirty="0"/>
              <a:t>Jurisdiction &amp; Recommended process</a:t>
            </a:r>
          </a:p>
        </p:txBody>
      </p:sp>
      <p:sp>
        <p:nvSpPr>
          <p:cNvPr id="3" name="Content Placeholder 2">
            <a:extLst>
              <a:ext uri="{FF2B5EF4-FFF2-40B4-BE49-F238E27FC236}">
                <a16:creationId xmlns:a16="http://schemas.microsoft.com/office/drawing/2014/main" id="{A7B2342A-1AC5-45EE-B332-1A9C45F2815A}"/>
              </a:ext>
            </a:extLst>
          </p:cNvPr>
          <p:cNvSpPr>
            <a:spLocks noGrp="1"/>
          </p:cNvSpPr>
          <p:nvPr>
            <p:ph idx="1"/>
          </p:nvPr>
        </p:nvSpPr>
        <p:spPr/>
        <p:txBody>
          <a:bodyPr/>
          <a:lstStyle/>
          <a:p>
            <a:r>
              <a:rPr lang="en-US" dirty="0" err="1"/>
              <a:t>COPP</a:t>
            </a:r>
            <a:r>
              <a:rPr lang="en-US" dirty="0"/>
              <a:t> and Local County Attorneys share jurisdiction</a:t>
            </a:r>
          </a:p>
          <a:p>
            <a:endParaRPr lang="en-US" dirty="0"/>
          </a:p>
          <a:p>
            <a:r>
              <a:rPr lang="en-US" dirty="0"/>
              <a:t>Document and maintain records</a:t>
            </a:r>
          </a:p>
          <a:p>
            <a:r>
              <a:rPr lang="en-US" dirty="0"/>
              <a:t>Contact County Attorney, </a:t>
            </a:r>
            <a:r>
              <a:rPr lang="en-US" dirty="0" err="1"/>
              <a:t>COPP</a:t>
            </a:r>
            <a:endParaRPr lang="en-US" dirty="0"/>
          </a:p>
          <a:p>
            <a:r>
              <a:rPr lang="en-US" dirty="0"/>
              <a:t>Contact Local Law Enforcement</a:t>
            </a:r>
          </a:p>
          <a:p>
            <a:endParaRPr lang="en-US" dirty="0"/>
          </a:p>
        </p:txBody>
      </p:sp>
    </p:spTree>
    <p:extLst>
      <p:ext uri="{BB962C8B-B14F-4D97-AF65-F5344CB8AC3E}">
        <p14:creationId xmlns:p14="http://schemas.microsoft.com/office/powerpoint/2010/main" val="2891939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B84A-C3A4-43FC-9300-D8050AE8BF18}"/>
              </a:ext>
            </a:extLst>
          </p:cNvPr>
          <p:cNvSpPr>
            <a:spLocks noGrp="1"/>
          </p:cNvSpPr>
          <p:nvPr>
            <p:ph type="title"/>
          </p:nvPr>
        </p:nvSpPr>
        <p:spPr/>
        <p:txBody>
          <a:bodyPr/>
          <a:lstStyle/>
          <a:p>
            <a:r>
              <a:rPr lang="en-US" dirty="0"/>
              <a:t>candidate reporting</a:t>
            </a:r>
          </a:p>
        </p:txBody>
      </p:sp>
      <p:sp>
        <p:nvSpPr>
          <p:cNvPr id="3" name="Content Placeholder 2">
            <a:extLst>
              <a:ext uri="{FF2B5EF4-FFF2-40B4-BE49-F238E27FC236}">
                <a16:creationId xmlns:a16="http://schemas.microsoft.com/office/drawing/2014/main" id="{08A70E2B-EE4F-4FBE-85E1-61C743930F54}"/>
              </a:ext>
            </a:extLst>
          </p:cNvPr>
          <p:cNvSpPr>
            <a:spLocks noGrp="1"/>
          </p:cNvSpPr>
          <p:nvPr>
            <p:ph idx="1"/>
          </p:nvPr>
        </p:nvSpPr>
        <p:spPr/>
        <p:txBody>
          <a:bodyPr/>
          <a:lstStyle/>
          <a:p>
            <a:r>
              <a:rPr lang="en-US" dirty="0"/>
              <a:t>Statement of Candidate</a:t>
            </a:r>
          </a:p>
          <a:p>
            <a:r>
              <a:rPr lang="en-US" dirty="0"/>
              <a:t>C1A – ‘B’ box or ‘C’ box</a:t>
            </a:r>
          </a:p>
          <a:p>
            <a:pPr lvl="1"/>
            <a:r>
              <a:rPr lang="en-US" dirty="0"/>
              <a:t>$500 or more triggers finance reporting</a:t>
            </a:r>
          </a:p>
          <a:p>
            <a:r>
              <a:rPr lang="en-US" dirty="0"/>
              <a:t>Electronic Filing Only</a:t>
            </a:r>
          </a:p>
          <a:p>
            <a:r>
              <a:rPr lang="en-US" dirty="0"/>
              <a:t>Politicalpractices.mt.gov</a:t>
            </a:r>
          </a:p>
          <a:p>
            <a:r>
              <a:rPr lang="en-US" dirty="0"/>
              <a:t>cpphelp@mt.gov</a:t>
            </a:r>
          </a:p>
        </p:txBody>
      </p:sp>
    </p:spTree>
    <p:extLst>
      <p:ext uri="{BB962C8B-B14F-4D97-AF65-F5344CB8AC3E}">
        <p14:creationId xmlns:p14="http://schemas.microsoft.com/office/powerpoint/2010/main" val="6969217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B84A-C3A4-43FC-9300-D8050AE8BF18}"/>
              </a:ext>
            </a:extLst>
          </p:cNvPr>
          <p:cNvSpPr>
            <a:spLocks noGrp="1"/>
          </p:cNvSpPr>
          <p:nvPr>
            <p:ph type="title"/>
          </p:nvPr>
        </p:nvSpPr>
        <p:spPr/>
        <p:txBody>
          <a:bodyPr/>
          <a:lstStyle/>
          <a:p>
            <a:r>
              <a:rPr lang="en-US" dirty="0"/>
              <a:t>certification</a:t>
            </a:r>
          </a:p>
        </p:txBody>
      </p:sp>
      <p:sp>
        <p:nvSpPr>
          <p:cNvPr id="3" name="Content Placeholder 2">
            <a:extLst>
              <a:ext uri="{FF2B5EF4-FFF2-40B4-BE49-F238E27FC236}">
                <a16:creationId xmlns:a16="http://schemas.microsoft.com/office/drawing/2014/main" id="{08A70E2B-EE4F-4FBE-85E1-61C743930F54}"/>
              </a:ext>
            </a:extLst>
          </p:cNvPr>
          <p:cNvSpPr>
            <a:spLocks noGrp="1"/>
          </p:cNvSpPr>
          <p:nvPr>
            <p:ph idx="1"/>
          </p:nvPr>
        </p:nvSpPr>
        <p:spPr/>
        <p:txBody>
          <a:bodyPr/>
          <a:lstStyle/>
          <a:p>
            <a:r>
              <a:rPr lang="en-US" dirty="0"/>
              <a:t>Certification Process - Filing</a:t>
            </a:r>
          </a:p>
          <a:p>
            <a:r>
              <a:rPr lang="en-US" dirty="0"/>
              <a:t>Following close of filing (March 14), the </a:t>
            </a:r>
            <a:r>
              <a:rPr lang="en-US" dirty="0" err="1"/>
              <a:t>COPP</a:t>
            </a:r>
            <a:r>
              <a:rPr lang="en-US" dirty="0"/>
              <a:t> needs from Clerks:</a:t>
            </a:r>
          </a:p>
          <a:p>
            <a:pPr lvl="1"/>
            <a:r>
              <a:rPr lang="en-US" dirty="0"/>
              <a:t>Letter with list of candidates filed with County </a:t>
            </a:r>
          </a:p>
          <a:p>
            <a:pPr lvl="2"/>
            <a:r>
              <a:rPr lang="en-US" dirty="0"/>
              <a:t>We may ask for filing docs if candidate has not registered with </a:t>
            </a:r>
            <a:r>
              <a:rPr lang="en-US" dirty="0" err="1"/>
              <a:t>COPP</a:t>
            </a:r>
            <a:endParaRPr lang="en-US" dirty="0"/>
          </a:p>
          <a:p>
            <a:pPr lvl="1"/>
            <a:r>
              <a:rPr lang="en-US" dirty="0" err="1"/>
              <a:t>COPP</a:t>
            </a:r>
            <a:r>
              <a:rPr lang="en-US" dirty="0"/>
              <a:t> needs to certify county candidates by March 22</a:t>
            </a:r>
          </a:p>
          <a:p>
            <a:pPr lvl="1"/>
            <a:r>
              <a:rPr lang="en-US" dirty="0"/>
              <a:t>We’ll submit certification directly to clerks via email</a:t>
            </a:r>
          </a:p>
        </p:txBody>
      </p:sp>
    </p:spTree>
    <p:extLst>
      <p:ext uri="{BB962C8B-B14F-4D97-AF65-F5344CB8AC3E}">
        <p14:creationId xmlns:p14="http://schemas.microsoft.com/office/powerpoint/2010/main" val="20116852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B84A-C3A4-43FC-9300-D8050AE8BF18}"/>
              </a:ext>
            </a:extLst>
          </p:cNvPr>
          <p:cNvSpPr>
            <a:spLocks noGrp="1"/>
          </p:cNvSpPr>
          <p:nvPr>
            <p:ph type="title"/>
          </p:nvPr>
        </p:nvSpPr>
        <p:spPr/>
        <p:txBody>
          <a:bodyPr/>
          <a:lstStyle/>
          <a:p>
            <a:r>
              <a:rPr lang="en-US" dirty="0"/>
              <a:t>certification</a:t>
            </a:r>
          </a:p>
        </p:txBody>
      </p:sp>
      <p:sp>
        <p:nvSpPr>
          <p:cNvPr id="3" name="Content Placeholder 2">
            <a:extLst>
              <a:ext uri="{FF2B5EF4-FFF2-40B4-BE49-F238E27FC236}">
                <a16:creationId xmlns:a16="http://schemas.microsoft.com/office/drawing/2014/main" id="{08A70E2B-EE4F-4FBE-85E1-61C743930F54}"/>
              </a:ext>
            </a:extLst>
          </p:cNvPr>
          <p:cNvSpPr>
            <a:spLocks noGrp="1"/>
          </p:cNvSpPr>
          <p:nvPr>
            <p:ph idx="1"/>
          </p:nvPr>
        </p:nvSpPr>
        <p:spPr/>
        <p:txBody>
          <a:bodyPr/>
          <a:lstStyle/>
          <a:p>
            <a:r>
              <a:rPr lang="en-US" dirty="0"/>
              <a:t>Certification Process - Primary</a:t>
            </a:r>
          </a:p>
          <a:p>
            <a:r>
              <a:rPr lang="en-US" dirty="0"/>
              <a:t>Following Primary, the </a:t>
            </a:r>
            <a:r>
              <a:rPr lang="en-US" dirty="0" err="1"/>
              <a:t>COPP</a:t>
            </a:r>
            <a:r>
              <a:rPr lang="en-US" dirty="0"/>
              <a:t> needs from Clerks:</a:t>
            </a:r>
          </a:p>
          <a:p>
            <a:pPr lvl="1"/>
            <a:r>
              <a:rPr lang="en-US" dirty="0"/>
              <a:t>Letter with list of names of candidates successfully nominated </a:t>
            </a:r>
          </a:p>
          <a:p>
            <a:pPr lvl="1"/>
            <a:r>
              <a:rPr lang="en-US" dirty="0" err="1"/>
              <a:t>COPP</a:t>
            </a:r>
            <a:r>
              <a:rPr lang="en-US" dirty="0"/>
              <a:t> to certify those candidates following canvas (June 22)</a:t>
            </a:r>
          </a:p>
          <a:p>
            <a:pPr lvl="1"/>
            <a:r>
              <a:rPr lang="en-US" dirty="0" err="1"/>
              <a:t>COPP</a:t>
            </a:r>
            <a:r>
              <a:rPr lang="en-US" dirty="0"/>
              <a:t> needs to certify candidates by August 18</a:t>
            </a:r>
          </a:p>
          <a:p>
            <a:pPr lvl="1"/>
            <a:r>
              <a:rPr lang="en-US" dirty="0"/>
              <a:t>We’ll submit certification directly to clerks via email</a:t>
            </a:r>
          </a:p>
        </p:txBody>
      </p:sp>
    </p:spTree>
    <p:extLst>
      <p:ext uri="{BB962C8B-B14F-4D97-AF65-F5344CB8AC3E}">
        <p14:creationId xmlns:p14="http://schemas.microsoft.com/office/powerpoint/2010/main" val="22974998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B84A-C3A4-43FC-9300-D8050AE8BF18}"/>
              </a:ext>
            </a:extLst>
          </p:cNvPr>
          <p:cNvSpPr>
            <a:spLocks noGrp="1"/>
          </p:cNvSpPr>
          <p:nvPr>
            <p:ph type="title"/>
          </p:nvPr>
        </p:nvSpPr>
        <p:spPr/>
        <p:txBody>
          <a:bodyPr/>
          <a:lstStyle/>
          <a:p>
            <a:r>
              <a:rPr lang="en-US" dirty="0"/>
              <a:t>certification</a:t>
            </a:r>
          </a:p>
        </p:txBody>
      </p:sp>
      <p:sp>
        <p:nvSpPr>
          <p:cNvPr id="3" name="Content Placeholder 2">
            <a:extLst>
              <a:ext uri="{FF2B5EF4-FFF2-40B4-BE49-F238E27FC236}">
                <a16:creationId xmlns:a16="http://schemas.microsoft.com/office/drawing/2014/main" id="{08A70E2B-EE4F-4FBE-85E1-61C743930F54}"/>
              </a:ext>
            </a:extLst>
          </p:cNvPr>
          <p:cNvSpPr>
            <a:spLocks noGrp="1"/>
          </p:cNvSpPr>
          <p:nvPr>
            <p:ph idx="1"/>
          </p:nvPr>
        </p:nvSpPr>
        <p:spPr/>
        <p:txBody>
          <a:bodyPr/>
          <a:lstStyle/>
          <a:p>
            <a:r>
              <a:rPr lang="en-US" dirty="0"/>
              <a:t>Certification Process - General</a:t>
            </a:r>
          </a:p>
          <a:p>
            <a:r>
              <a:rPr lang="en-US" dirty="0"/>
              <a:t>Following General, the </a:t>
            </a:r>
            <a:r>
              <a:rPr lang="en-US" dirty="0" err="1"/>
              <a:t>COPP</a:t>
            </a:r>
            <a:r>
              <a:rPr lang="en-US" dirty="0"/>
              <a:t> needs from Clerks:</a:t>
            </a:r>
          </a:p>
          <a:p>
            <a:pPr lvl="1"/>
            <a:r>
              <a:rPr lang="en-US" dirty="0"/>
              <a:t>Letter with list of names of candidates elected </a:t>
            </a:r>
          </a:p>
          <a:p>
            <a:pPr lvl="1"/>
            <a:r>
              <a:rPr lang="en-US" dirty="0" err="1"/>
              <a:t>COPP</a:t>
            </a:r>
            <a:r>
              <a:rPr lang="en-US" dirty="0"/>
              <a:t> needs to certify those candidates following canvas (Nov 22)</a:t>
            </a:r>
          </a:p>
          <a:p>
            <a:pPr lvl="1"/>
            <a:r>
              <a:rPr lang="en-US" dirty="0"/>
              <a:t>We’ll submit certification directly to clerks via email</a:t>
            </a:r>
          </a:p>
        </p:txBody>
      </p:sp>
    </p:spTree>
    <p:extLst>
      <p:ext uri="{BB962C8B-B14F-4D97-AF65-F5344CB8AC3E}">
        <p14:creationId xmlns:p14="http://schemas.microsoft.com/office/powerpoint/2010/main" val="106645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6BA94-136E-4355-8CC4-8A155D06B130}"/>
              </a:ext>
            </a:extLst>
          </p:cNvPr>
          <p:cNvSpPr>
            <a:spLocks noGrp="1"/>
          </p:cNvSpPr>
          <p:nvPr>
            <p:ph type="title"/>
          </p:nvPr>
        </p:nvSpPr>
        <p:spPr>
          <a:xfrm>
            <a:off x="684211" y="1346200"/>
            <a:ext cx="8534401" cy="2942000"/>
          </a:xfrm>
        </p:spPr>
        <p:txBody>
          <a:bodyPr>
            <a:normAutofit/>
          </a:bodyPr>
          <a:lstStyle/>
          <a:p>
            <a:r>
              <a:rPr lang="en-US" dirty="0"/>
              <a:t>-Voter &amp; Election Fraud</a:t>
            </a:r>
            <a:br>
              <a:rPr lang="en-US" dirty="0"/>
            </a:br>
            <a:r>
              <a:rPr lang="en-US" dirty="0"/>
              <a:t>-issues on election day</a:t>
            </a:r>
            <a:br>
              <a:rPr lang="en-US" dirty="0"/>
            </a:br>
            <a:r>
              <a:rPr lang="en-US" dirty="0"/>
              <a:t>-candidate reporting</a:t>
            </a:r>
            <a:br>
              <a:rPr lang="en-US" dirty="0"/>
            </a:br>
            <a:r>
              <a:rPr lang="en-US" dirty="0"/>
              <a:t>-certification</a:t>
            </a:r>
            <a:br>
              <a:rPr lang="en-US" dirty="0"/>
            </a:br>
            <a:endParaRPr lang="en-US" dirty="0"/>
          </a:p>
        </p:txBody>
      </p:sp>
      <p:sp>
        <p:nvSpPr>
          <p:cNvPr id="3" name="Text Placeholder 2">
            <a:extLst>
              <a:ext uri="{FF2B5EF4-FFF2-40B4-BE49-F238E27FC236}">
                <a16:creationId xmlns:a16="http://schemas.microsoft.com/office/drawing/2014/main" id="{1E6A42FC-D959-4D9D-9609-ACF681D6E65D}"/>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32430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B84A-C3A4-43FC-9300-D8050AE8BF18}"/>
              </a:ext>
            </a:extLst>
          </p:cNvPr>
          <p:cNvSpPr>
            <a:spLocks noGrp="1"/>
          </p:cNvSpPr>
          <p:nvPr>
            <p:ph type="title"/>
          </p:nvPr>
        </p:nvSpPr>
        <p:spPr/>
        <p:txBody>
          <a:bodyPr/>
          <a:lstStyle/>
          <a:p>
            <a:r>
              <a:rPr lang="en-US" dirty="0"/>
              <a:t>Election &amp; voter fraud</a:t>
            </a:r>
          </a:p>
        </p:txBody>
      </p:sp>
      <p:sp>
        <p:nvSpPr>
          <p:cNvPr id="3" name="Content Placeholder 2">
            <a:extLst>
              <a:ext uri="{FF2B5EF4-FFF2-40B4-BE49-F238E27FC236}">
                <a16:creationId xmlns:a16="http://schemas.microsoft.com/office/drawing/2014/main" id="{08A70E2B-EE4F-4FBE-85E1-61C743930F54}"/>
              </a:ext>
            </a:extLst>
          </p:cNvPr>
          <p:cNvSpPr>
            <a:spLocks noGrp="1"/>
          </p:cNvSpPr>
          <p:nvPr>
            <p:ph idx="1"/>
          </p:nvPr>
        </p:nvSpPr>
        <p:spPr/>
        <p:txBody>
          <a:bodyPr>
            <a:normAutofit fontScale="85000" lnSpcReduction="10000"/>
          </a:bodyPr>
          <a:lstStyle/>
          <a:p>
            <a:r>
              <a:rPr lang="en-US" b="1" dirty="0"/>
              <a:t>13-35-202. Conduct of election officials and election judges.</a:t>
            </a:r>
            <a:r>
              <a:rPr lang="en-US" dirty="0"/>
              <a:t> An election officer or judge of an election may not:</a:t>
            </a:r>
          </a:p>
          <a:p>
            <a:r>
              <a:rPr lang="en-US" dirty="0"/>
              <a:t>(1) deposit in a ballot box a paper ballot that is not marked as official;</a:t>
            </a:r>
          </a:p>
          <a:p>
            <a:r>
              <a:rPr lang="en-US" dirty="0"/>
              <a:t>(2) examine an elector's ballot before putting the ballot in the ballot box;</a:t>
            </a:r>
          </a:p>
          <a:p>
            <a:r>
              <a:rPr lang="en-US" dirty="0"/>
              <a:t>(3) look at any mark made by the elector upon the ballot;</a:t>
            </a:r>
          </a:p>
          <a:p>
            <a:r>
              <a:rPr lang="en-US" dirty="0"/>
              <a:t>(4) make or place any mark or device on any ballot with the intent to ascertain how the elector has voted;</a:t>
            </a:r>
          </a:p>
          <a:p>
            <a:r>
              <a:rPr lang="en-US" dirty="0"/>
              <a:t>(5) allow any individual other than the elector to be present at the marking of the ballot except as provided in </a:t>
            </a:r>
            <a:r>
              <a:rPr lang="en-US" b="1" dirty="0">
                <a:hlinkClick r:id="rId2"/>
              </a:rPr>
              <a:t>13-1-116</a:t>
            </a:r>
            <a:r>
              <a:rPr lang="en-US" dirty="0"/>
              <a:t>, </a:t>
            </a:r>
            <a:r>
              <a:rPr lang="en-US" b="1" dirty="0">
                <a:hlinkClick r:id="rId3"/>
              </a:rPr>
              <a:t>13-13-118</a:t>
            </a:r>
            <a:r>
              <a:rPr lang="en-US" dirty="0"/>
              <a:t>, </a:t>
            </a:r>
            <a:r>
              <a:rPr lang="en-US" b="1" dirty="0">
                <a:hlinkClick r:id="rId4"/>
              </a:rPr>
              <a:t>13-13-119</a:t>
            </a:r>
            <a:r>
              <a:rPr lang="en-US" dirty="0"/>
              <a:t>, and </a:t>
            </a:r>
            <a:r>
              <a:rPr lang="en-US" b="1" dirty="0">
                <a:hlinkClick r:id="rId5"/>
              </a:rPr>
              <a:t>13-13-229</a:t>
            </a:r>
            <a:r>
              <a:rPr lang="en-US" dirty="0"/>
              <a:t>; or</a:t>
            </a:r>
          </a:p>
          <a:p>
            <a:r>
              <a:rPr lang="en-US" dirty="0"/>
              <a:t>(6) make a false statement in a certificate regarding affirmation</a:t>
            </a:r>
          </a:p>
          <a:p>
            <a:endParaRPr lang="en-US" dirty="0"/>
          </a:p>
        </p:txBody>
      </p:sp>
    </p:spTree>
    <p:extLst>
      <p:ext uri="{BB962C8B-B14F-4D97-AF65-F5344CB8AC3E}">
        <p14:creationId xmlns:p14="http://schemas.microsoft.com/office/powerpoint/2010/main" val="2933445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B84A-C3A4-43FC-9300-D8050AE8BF18}"/>
              </a:ext>
            </a:extLst>
          </p:cNvPr>
          <p:cNvSpPr>
            <a:spLocks noGrp="1"/>
          </p:cNvSpPr>
          <p:nvPr>
            <p:ph type="title"/>
          </p:nvPr>
        </p:nvSpPr>
        <p:spPr/>
        <p:txBody>
          <a:bodyPr/>
          <a:lstStyle/>
          <a:p>
            <a:r>
              <a:rPr lang="en-US" dirty="0"/>
              <a:t>Election &amp; voter fraud</a:t>
            </a:r>
          </a:p>
        </p:txBody>
      </p:sp>
      <p:sp>
        <p:nvSpPr>
          <p:cNvPr id="3" name="Content Placeholder 2">
            <a:extLst>
              <a:ext uri="{FF2B5EF4-FFF2-40B4-BE49-F238E27FC236}">
                <a16:creationId xmlns:a16="http://schemas.microsoft.com/office/drawing/2014/main" id="{08A70E2B-EE4F-4FBE-85E1-61C743930F54}"/>
              </a:ext>
            </a:extLst>
          </p:cNvPr>
          <p:cNvSpPr>
            <a:spLocks noGrp="1"/>
          </p:cNvSpPr>
          <p:nvPr>
            <p:ph idx="1"/>
          </p:nvPr>
        </p:nvSpPr>
        <p:spPr/>
        <p:txBody>
          <a:bodyPr/>
          <a:lstStyle/>
          <a:p>
            <a:r>
              <a:rPr lang="en-US" b="1" dirty="0"/>
              <a:t>13-35-204. Official misconduct.</a:t>
            </a:r>
            <a:r>
              <a:rPr lang="en-US" dirty="0"/>
              <a:t> A person charged with performance of any duty under the provisions of the election laws of this state is guilty of official misconduct and is punishable as provided in </a:t>
            </a:r>
            <a:r>
              <a:rPr lang="en-US" b="1" dirty="0">
                <a:hlinkClick r:id="rId2"/>
              </a:rPr>
              <a:t>45-7-401</a:t>
            </a:r>
            <a:r>
              <a:rPr lang="en-US" dirty="0"/>
              <a:t> whenever the person:</a:t>
            </a:r>
          </a:p>
          <a:p>
            <a:r>
              <a:rPr lang="en-US" dirty="0"/>
              <a:t>(1) knowingly neglects or refuses to perform that duty; or</a:t>
            </a:r>
          </a:p>
          <a:p>
            <a:r>
              <a:rPr lang="en-US" dirty="0"/>
              <a:t>(2) knowingly and fraudulently acts, in the person's official capacity, in contravention or violation of any provision of the election laws.</a:t>
            </a:r>
          </a:p>
          <a:p>
            <a:endParaRPr lang="en-US" dirty="0"/>
          </a:p>
        </p:txBody>
      </p:sp>
    </p:spTree>
    <p:extLst>
      <p:ext uri="{BB962C8B-B14F-4D97-AF65-F5344CB8AC3E}">
        <p14:creationId xmlns:p14="http://schemas.microsoft.com/office/powerpoint/2010/main" val="3040453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B84A-C3A4-43FC-9300-D8050AE8BF18}"/>
              </a:ext>
            </a:extLst>
          </p:cNvPr>
          <p:cNvSpPr>
            <a:spLocks noGrp="1"/>
          </p:cNvSpPr>
          <p:nvPr>
            <p:ph type="title"/>
          </p:nvPr>
        </p:nvSpPr>
        <p:spPr/>
        <p:txBody>
          <a:bodyPr/>
          <a:lstStyle/>
          <a:p>
            <a:r>
              <a:rPr lang="en-US" dirty="0"/>
              <a:t>Election &amp; voter fraud</a:t>
            </a:r>
          </a:p>
        </p:txBody>
      </p:sp>
      <p:sp>
        <p:nvSpPr>
          <p:cNvPr id="3" name="Content Placeholder 2">
            <a:extLst>
              <a:ext uri="{FF2B5EF4-FFF2-40B4-BE49-F238E27FC236}">
                <a16:creationId xmlns:a16="http://schemas.microsoft.com/office/drawing/2014/main" id="{08A70E2B-EE4F-4FBE-85E1-61C743930F54}"/>
              </a:ext>
            </a:extLst>
          </p:cNvPr>
          <p:cNvSpPr>
            <a:spLocks noGrp="1"/>
          </p:cNvSpPr>
          <p:nvPr>
            <p:ph idx="1"/>
          </p:nvPr>
        </p:nvSpPr>
        <p:spPr/>
        <p:txBody>
          <a:bodyPr>
            <a:normAutofit fontScale="70000" lnSpcReduction="20000"/>
          </a:bodyPr>
          <a:lstStyle/>
          <a:p>
            <a:r>
              <a:rPr lang="en-US" b="1" dirty="0"/>
              <a:t>13-35-205. Tampering with election records and information.</a:t>
            </a:r>
            <a:r>
              <a:rPr lang="en-US" dirty="0"/>
              <a:t> A person is guilty of tampering with public records or information and is punishable as provided in </a:t>
            </a:r>
            <a:r>
              <a:rPr lang="en-US" b="1" dirty="0">
                <a:hlinkClick r:id="rId2"/>
              </a:rPr>
              <a:t>45-7-208</a:t>
            </a:r>
            <a:r>
              <a:rPr lang="en-US" dirty="0"/>
              <a:t> whenever the person:</a:t>
            </a:r>
          </a:p>
          <a:p>
            <a:r>
              <a:rPr lang="en-US" dirty="0"/>
              <a:t>(1) suppresses any declaration or certificate of nomination that has been filed;</a:t>
            </a:r>
          </a:p>
          <a:p>
            <a:r>
              <a:rPr lang="en-US" dirty="0"/>
              <a:t>(2) purposely causes a vote to be incorrectly recorded as to the candidate or ballot issue voted on;</a:t>
            </a:r>
          </a:p>
          <a:p>
            <a:r>
              <a:rPr lang="en-US" dirty="0"/>
              <a:t>(3) in an election return, knowingly adds to or subtracts from the votes actually cast at the election;</a:t>
            </a:r>
          </a:p>
          <a:p>
            <a:r>
              <a:rPr lang="en-US" dirty="0"/>
              <a:t>(4) changes any ballot after it has been completed by the elector;</a:t>
            </a:r>
          </a:p>
          <a:p>
            <a:r>
              <a:rPr lang="en-US" dirty="0"/>
              <a:t>(5) adds a ballot to those legally polled at an election, either before or after the ballots have been counted, with the purpose of changing the result of the election;</a:t>
            </a:r>
          </a:p>
          <a:p>
            <a:r>
              <a:rPr lang="en-US" dirty="0"/>
              <a:t>(6) causes a name to be placed on the registry lists other than in the manner provided by this title; or</a:t>
            </a:r>
          </a:p>
          <a:p>
            <a:r>
              <a:rPr lang="en-US" dirty="0"/>
              <a:t>(7) changes a poll list or checklist.</a:t>
            </a:r>
          </a:p>
          <a:p>
            <a:endParaRPr lang="en-US" dirty="0"/>
          </a:p>
        </p:txBody>
      </p:sp>
    </p:spTree>
    <p:extLst>
      <p:ext uri="{BB962C8B-B14F-4D97-AF65-F5344CB8AC3E}">
        <p14:creationId xmlns:p14="http://schemas.microsoft.com/office/powerpoint/2010/main" val="24170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B84A-C3A4-43FC-9300-D8050AE8BF18}"/>
              </a:ext>
            </a:extLst>
          </p:cNvPr>
          <p:cNvSpPr>
            <a:spLocks noGrp="1"/>
          </p:cNvSpPr>
          <p:nvPr>
            <p:ph type="title"/>
          </p:nvPr>
        </p:nvSpPr>
        <p:spPr/>
        <p:txBody>
          <a:bodyPr/>
          <a:lstStyle/>
          <a:p>
            <a:r>
              <a:rPr lang="en-US" dirty="0"/>
              <a:t>Election &amp; voter fraud</a:t>
            </a:r>
          </a:p>
        </p:txBody>
      </p:sp>
      <p:sp>
        <p:nvSpPr>
          <p:cNvPr id="3" name="Content Placeholder 2">
            <a:extLst>
              <a:ext uri="{FF2B5EF4-FFF2-40B4-BE49-F238E27FC236}">
                <a16:creationId xmlns:a16="http://schemas.microsoft.com/office/drawing/2014/main" id="{08A70E2B-EE4F-4FBE-85E1-61C743930F54}"/>
              </a:ext>
            </a:extLst>
          </p:cNvPr>
          <p:cNvSpPr>
            <a:spLocks noGrp="1"/>
          </p:cNvSpPr>
          <p:nvPr>
            <p:ph idx="1"/>
          </p:nvPr>
        </p:nvSpPr>
        <p:spPr/>
        <p:txBody>
          <a:bodyPr>
            <a:normAutofit fontScale="47500" lnSpcReduction="20000"/>
          </a:bodyPr>
          <a:lstStyle/>
          <a:p>
            <a:r>
              <a:rPr lang="en-US" b="1" dirty="0"/>
              <a:t>13-35-206. Injury to election equipment, materials, and records.</a:t>
            </a:r>
            <a:r>
              <a:rPr lang="en-US" dirty="0"/>
              <a:t> A person is guilty of criminal mischief or tampering with public records and information, as appropriate, and is punishable as provided in </a:t>
            </a:r>
            <a:r>
              <a:rPr lang="en-US" b="1" dirty="0">
                <a:hlinkClick r:id="rId2"/>
              </a:rPr>
              <a:t>45-6-101</a:t>
            </a:r>
            <a:r>
              <a:rPr lang="en-US" dirty="0"/>
              <a:t> or </a:t>
            </a:r>
            <a:r>
              <a:rPr lang="en-US" b="1" dirty="0">
                <a:hlinkClick r:id="rId3"/>
              </a:rPr>
              <a:t>45-7-208</a:t>
            </a:r>
            <a:r>
              <a:rPr lang="en-US" dirty="0"/>
              <a:t>, as applicable, whenever the person:</a:t>
            </a:r>
          </a:p>
          <a:p>
            <a:r>
              <a:rPr lang="en-US" dirty="0"/>
              <a:t>(1) prior to or on election day, knowingly defaces or destroys any list of candidates posted in accordance with the provisions of the law;</a:t>
            </a:r>
          </a:p>
          <a:p>
            <a:r>
              <a:rPr lang="en-US" dirty="0"/>
              <a:t>(2) during an election:</a:t>
            </a:r>
          </a:p>
          <a:p>
            <a:r>
              <a:rPr lang="en-US" dirty="0"/>
              <a:t>(a) removes or defaces instructions for the voters; or</a:t>
            </a:r>
          </a:p>
          <a:p>
            <a:r>
              <a:rPr lang="en-US" dirty="0"/>
              <a:t>(b) removes or destroys any of the supplies or other conveniences placed in the voting station for the purpose of enabling a voter to prepare the voter's ballot;</a:t>
            </a:r>
          </a:p>
          <a:p>
            <a:r>
              <a:rPr lang="en-US" dirty="0"/>
              <a:t>(3) removes any ballots from the polling place before the closing of the polls with the purpose of changing the result of the election;</a:t>
            </a:r>
          </a:p>
          <a:p>
            <a:r>
              <a:rPr lang="en-US" dirty="0"/>
              <a:t>(4) carries away or destroys any poll lists, checklists, ballots, ballot boxes, or other equipment for the purpose of disrupting or invalidating an election;</a:t>
            </a:r>
          </a:p>
          <a:p>
            <a:r>
              <a:rPr lang="en-US" dirty="0"/>
              <a:t>(5) knowingly detains, mutilates, alters, or destroys any election returns;</a:t>
            </a:r>
          </a:p>
          <a:p>
            <a:r>
              <a:rPr lang="en-US" dirty="0"/>
              <a:t>(6) mutilates, secretes, destroys, or alters election records, except as provided by law;</a:t>
            </a:r>
          </a:p>
          <a:p>
            <a:r>
              <a:rPr lang="en-US" dirty="0"/>
              <a:t>(7) tampers with, disarranges, defaces, injures, or impairs a voting system with the intent to alter the outcome of an election;</a:t>
            </a:r>
          </a:p>
          <a:p>
            <a:r>
              <a:rPr lang="en-US" dirty="0"/>
              <a:t>(8) mutilates, injures, or destroys a ballot or appliance used in connection with a voting system; or</a:t>
            </a:r>
          </a:p>
          <a:p>
            <a:r>
              <a:rPr lang="en-US" dirty="0"/>
              <a:t>(9) fraudulently defaces or destroys a declaration or certificate of nomination.</a:t>
            </a:r>
          </a:p>
          <a:p>
            <a:endParaRPr lang="en-US" dirty="0"/>
          </a:p>
        </p:txBody>
      </p:sp>
    </p:spTree>
    <p:extLst>
      <p:ext uri="{BB962C8B-B14F-4D97-AF65-F5344CB8AC3E}">
        <p14:creationId xmlns:p14="http://schemas.microsoft.com/office/powerpoint/2010/main" val="242592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B84A-C3A4-43FC-9300-D8050AE8BF18}"/>
              </a:ext>
            </a:extLst>
          </p:cNvPr>
          <p:cNvSpPr>
            <a:spLocks noGrp="1"/>
          </p:cNvSpPr>
          <p:nvPr>
            <p:ph type="title"/>
          </p:nvPr>
        </p:nvSpPr>
        <p:spPr/>
        <p:txBody>
          <a:bodyPr/>
          <a:lstStyle/>
          <a:p>
            <a:r>
              <a:rPr lang="en-US" dirty="0"/>
              <a:t>Election &amp; voter fraud</a:t>
            </a:r>
          </a:p>
        </p:txBody>
      </p:sp>
      <p:sp>
        <p:nvSpPr>
          <p:cNvPr id="3" name="Content Placeholder 2">
            <a:extLst>
              <a:ext uri="{FF2B5EF4-FFF2-40B4-BE49-F238E27FC236}">
                <a16:creationId xmlns:a16="http://schemas.microsoft.com/office/drawing/2014/main" id="{08A70E2B-EE4F-4FBE-85E1-61C743930F54}"/>
              </a:ext>
            </a:extLst>
          </p:cNvPr>
          <p:cNvSpPr>
            <a:spLocks noGrp="1"/>
          </p:cNvSpPr>
          <p:nvPr>
            <p:ph idx="1"/>
          </p:nvPr>
        </p:nvSpPr>
        <p:spPr/>
        <p:txBody>
          <a:bodyPr>
            <a:normAutofit fontScale="47500" lnSpcReduction="20000"/>
          </a:bodyPr>
          <a:lstStyle/>
          <a:p>
            <a:r>
              <a:rPr lang="en-US" b="1" dirty="0"/>
              <a:t>13-35-207. Deceptive election practices.</a:t>
            </a:r>
            <a:r>
              <a:rPr lang="en-US" dirty="0"/>
              <a:t> A person is guilty of false swearing, unsworn falsification, or tampering with public records or information, as appropriate, and is punishable as provided in </a:t>
            </a:r>
            <a:r>
              <a:rPr lang="en-US" b="1" dirty="0">
                <a:hlinkClick r:id="rId2"/>
              </a:rPr>
              <a:t>45-7-202</a:t>
            </a:r>
            <a:r>
              <a:rPr lang="en-US" dirty="0"/>
              <a:t>, </a:t>
            </a:r>
            <a:r>
              <a:rPr lang="en-US" b="1" dirty="0">
                <a:hlinkClick r:id="rId3"/>
              </a:rPr>
              <a:t>45-7-203</a:t>
            </a:r>
            <a:r>
              <a:rPr lang="en-US" dirty="0"/>
              <a:t>, or </a:t>
            </a:r>
            <a:r>
              <a:rPr lang="en-US" b="1" dirty="0">
                <a:hlinkClick r:id="rId4"/>
              </a:rPr>
              <a:t>45-7-208</a:t>
            </a:r>
            <a:r>
              <a:rPr lang="en-US" dirty="0"/>
              <a:t>, as applicable, whenever the person:</a:t>
            </a:r>
          </a:p>
          <a:p>
            <a:r>
              <a:rPr lang="en-US" dirty="0"/>
              <a:t>(1) falsely represents the person's name or other information required upon the person's voter registration form and causes registration with the form;</a:t>
            </a:r>
          </a:p>
          <a:p>
            <a:r>
              <a:rPr lang="en-US" dirty="0"/>
              <a:t>(2) signs a voter registration form knowingly witnessing any false or misleading statement;</a:t>
            </a:r>
          </a:p>
          <a:p>
            <a:r>
              <a:rPr lang="en-US" dirty="0"/>
              <a:t>(3) knowingly causes a false statement, certificate, or return of any kind to be signed;</a:t>
            </a:r>
          </a:p>
          <a:p>
            <a:r>
              <a:rPr lang="en-US" dirty="0"/>
              <a:t>(4) falsely makes a declaration or certificate of nomination;</a:t>
            </a:r>
          </a:p>
          <a:p>
            <a:r>
              <a:rPr lang="en-US" dirty="0"/>
              <a:t>(5) files or receives for filing a declaration or certificate of nomination knowing that all or part of the declaration or certificate is false;</a:t>
            </a:r>
          </a:p>
          <a:p>
            <a:r>
              <a:rPr lang="en-US" dirty="0"/>
              <a:t>(6) forges or falsely makes the official endorsement of a ballot;</a:t>
            </a:r>
          </a:p>
          <a:p>
            <a:r>
              <a:rPr lang="en-US" dirty="0"/>
              <a:t>(7) forges or counterfeits returns of an election purporting to have been held at a precinct, municipality, or ward where no election was in fact held;</a:t>
            </a:r>
          </a:p>
          <a:p>
            <a:r>
              <a:rPr lang="en-US" dirty="0"/>
              <a:t>(8) knowingly substitutes forged or counterfeit returns of election in place of the true returns for a precinct, municipality, or ward where an election was held;</a:t>
            </a:r>
          </a:p>
          <a:p>
            <a:r>
              <a:rPr lang="en-US" dirty="0"/>
              <a:t>(9) signs a name other than the person's own to a petition, signs more than once for the same ballot issue, or signs a petition while not being a qualified elector of the state; or</a:t>
            </a:r>
          </a:p>
          <a:p>
            <a:r>
              <a:rPr lang="en-US" dirty="0"/>
              <a:t>(10) makes a false oath or affidavit where an oath or affidavit is required by law.</a:t>
            </a:r>
          </a:p>
          <a:p>
            <a:endParaRPr lang="en-US" dirty="0"/>
          </a:p>
        </p:txBody>
      </p:sp>
    </p:spTree>
    <p:extLst>
      <p:ext uri="{BB962C8B-B14F-4D97-AF65-F5344CB8AC3E}">
        <p14:creationId xmlns:p14="http://schemas.microsoft.com/office/powerpoint/2010/main" val="247159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B84A-C3A4-43FC-9300-D8050AE8BF18}"/>
              </a:ext>
            </a:extLst>
          </p:cNvPr>
          <p:cNvSpPr>
            <a:spLocks noGrp="1"/>
          </p:cNvSpPr>
          <p:nvPr>
            <p:ph type="title"/>
          </p:nvPr>
        </p:nvSpPr>
        <p:spPr/>
        <p:txBody>
          <a:bodyPr/>
          <a:lstStyle/>
          <a:p>
            <a:r>
              <a:rPr lang="en-US" dirty="0"/>
              <a:t>Election &amp; voter fraud</a:t>
            </a:r>
          </a:p>
        </p:txBody>
      </p:sp>
      <p:sp>
        <p:nvSpPr>
          <p:cNvPr id="3" name="Content Placeholder 2">
            <a:extLst>
              <a:ext uri="{FF2B5EF4-FFF2-40B4-BE49-F238E27FC236}">
                <a16:creationId xmlns:a16="http://schemas.microsoft.com/office/drawing/2014/main" id="{08A70E2B-EE4F-4FBE-85E1-61C743930F54}"/>
              </a:ext>
            </a:extLst>
          </p:cNvPr>
          <p:cNvSpPr>
            <a:spLocks noGrp="1"/>
          </p:cNvSpPr>
          <p:nvPr>
            <p:ph idx="1"/>
          </p:nvPr>
        </p:nvSpPr>
        <p:spPr>
          <a:xfrm>
            <a:off x="684212" y="482600"/>
            <a:ext cx="8534400" cy="4301067"/>
          </a:xfrm>
        </p:spPr>
        <p:txBody>
          <a:bodyPr>
            <a:normAutofit fontScale="85000" lnSpcReduction="10000"/>
          </a:bodyPr>
          <a:lstStyle/>
          <a:p>
            <a:r>
              <a:rPr lang="en-US" b="1" dirty="0"/>
              <a:t>13-35-209. Fraudulent registration.</a:t>
            </a:r>
            <a:r>
              <a:rPr lang="en-US" dirty="0"/>
              <a:t> (1) A person may not knowingly cause, procure, or allow the person to be registered in the official register of any election district of any county knowing that the person is not entitled to the registration.</a:t>
            </a:r>
          </a:p>
          <a:p>
            <a:r>
              <a:rPr lang="en-US" dirty="0"/>
              <a:t>(2) A person may not impersonate another and cause the impersonated person to be registered.</a:t>
            </a:r>
          </a:p>
          <a:p>
            <a:r>
              <a:rPr lang="en-US" dirty="0"/>
              <a:t>(3) When, on the trial of the person charged with any offense under the provisions of this section, it appears in evidence that the accused stands registered in the register of any county without being qualified for registration, the court shall order the registration canceled.</a:t>
            </a:r>
          </a:p>
          <a:p>
            <a:r>
              <a:rPr lang="en-US" b="1" dirty="0"/>
              <a:t>13-35-210. Limits on voting rights.</a:t>
            </a:r>
            <a:r>
              <a:rPr lang="en-US" dirty="0"/>
              <a:t> (1) No person may vote who is not entitled to vote. No person may vote more than once at an election.</a:t>
            </a:r>
          </a:p>
          <a:p>
            <a:r>
              <a:rPr lang="en-US" dirty="0"/>
              <a:t>(2) No person may, for any election, apply for a ballot in the name of some other person, whether it be the name of a living, dead, or fictitious person.</a:t>
            </a:r>
          </a:p>
          <a:p>
            <a:endParaRPr lang="en-US" dirty="0"/>
          </a:p>
          <a:p>
            <a:endParaRPr lang="en-US" dirty="0"/>
          </a:p>
        </p:txBody>
      </p:sp>
    </p:spTree>
    <p:extLst>
      <p:ext uri="{BB962C8B-B14F-4D97-AF65-F5344CB8AC3E}">
        <p14:creationId xmlns:p14="http://schemas.microsoft.com/office/powerpoint/2010/main" val="3467970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B84A-C3A4-43FC-9300-D8050AE8BF18}"/>
              </a:ext>
            </a:extLst>
          </p:cNvPr>
          <p:cNvSpPr>
            <a:spLocks noGrp="1"/>
          </p:cNvSpPr>
          <p:nvPr>
            <p:ph type="title"/>
          </p:nvPr>
        </p:nvSpPr>
        <p:spPr/>
        <p:txBody>
          <a:bodyPr/>
          <a:lstStyle/>
          <a:p>
            <a:r>
              <a:rPr lang="en-US" dirty="0"/>
              <a:t>Election &amp; voter fraud</a:t>
            </a:r>
          </a:p>
        </p:txBody>
      </p:sp>
      <p:sp>
        <p:nvSpPr>
          <p:cNvPr id="3" name="Content Placeholder 2">
            <a:extLst>
              <a:ext uri="{FF2B5EF4-FFF2-40B4-BE49-F238E27FC236}">
                <a16:creationId xmlns:a16="http://schemas.microsoft.com/office/drawing/2014/main" id="{08A70E2B-EE4F-4FBE-85E1-61C743930F54}"/>
              </a:ext>
            </a:extLst>
          </p:cNvPr>
          <p:cNvSpPr>
            <a:spLocks noGrp="1"/>
          </p:cNvSpPr>
          <p:nvPr>
            <p:ph idx="1"/>
          </p:nvPr>
        </p:nvSpPr>
        <p:spPr/>
        <p:txBody>
          <a:bodyPr>
            <a:normAutofit fontScale="85000" lnSpcReduction="20000"/>
          </a:bodyPr>
          <a:lstStyle/>
          <a:p>
            <a:r>
              <a:rPr lang="en-US" b="1" dirty="0"/>
              <a:t>13-35-214. Illegal influence of voters.</a:t>
            </a:r>
            <a:r>
              <a:rPr lang="en-US" dirty="0"/>
              <a:t> A person may not knowingly or purposely, directly or indirectly, individually or through any other person, for any election, in order to induce any elector to vote or refrain from voting or to vote for or against any particular candidate, political party ticket, or ballot issue:</a:t>
            </a:r>
          </a:p>
          <a:p>
            <a:r>
              <a:rPr lang="en-US" dirty="0"/>
              <a:t>(1) give, lend, agree to give or lend, offer, or promise any money, liquor, or valuable consideration or promise or endeavor to procure any money, liquor, or valuable consideration; or</a:t>
            </a:r>
          </a:p>
          <a:p>
            <a:r>
              <a:rPr lang="en-US" dirty="0"/>
              <a:t>(2) promise to appoint another person or promise to secure or aid in securing the appointment, nomination, or election of another person to a public or private position or employment or to a position of honor, trust, or emolument in order to aid or promote the candidate's nomination or election, except that the candidate for governor may publicly announce or define the candidate's choice for lieutenant governor.</a:t>
            </a:r>
          </a:p>
          <a:p>
            <a:endParaRPr lang="en-US" dirty="0"/>
          </a:p>
        </p:txBody>
      </p:sp>
    </p:spTree>
    <p:extLst>
      <p:ext uri="{BB962C8B-B14F-4D97-AF65-F5344CB8AC3E}">
        <p14:creationId xmlns:p14="http://schemas.microsoft.com/office/powerpoint/2010/main" val="4286719689"/>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82EB108-EDE6-4B8E-957B-D4A69BF580EA}"/>
    </a:ext>
  </a:extLst>
</a:theme>
</file>

<file path=docProps/app.xml><?xml version="1.0" encoding="utf-8"?>
<Properties xmlns="http://schemas.openxmlformats.org/officeDocument/2006/extended-properties" xmlns:vt="http://schemas.openxmlformats.org/officeDocument/2006/docPropsVTypes">
  <Template>Slice</Template>
  <TotalTime>404</TotalTime>
  <Words>2480</Words>
  <Application>Microsoft Office PowerPoint</Application>
  <PresentationFormat>Widescreen</PresentationFormat>
  <Paragraphs>121</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Century Gothic</vt:lpstr>
      <vt:lpstr>Wingdings 3</vt:lpstr>
      <vt:lpstr>Slice</vt:lpstr>
      <vt:lpstr>Montana commissioner of political practices</vt:lpstr>
      <vt:lpstr>-Voter &amp; Election Fraud -issues on election day -candidate reporting -certification </vt:lpstr>
      <vt:lpstr>Election &amp; voter fraud</vt:lpstr>
      <vt:lpstr>Election &amp; voter fraud</vt:lpstr>
      <vt:lpstr>Election &amp; voter fraud</vt:lpstr>
      <vt:lpstr>Election &amp; voter fraud</vt:lpstr>
      <vt:lpstr>Election &amp; voter fraud</vt:lpstr>
      <vt:lpstr>Election &amp; voter fraud</vt:lpstr>
      <vt:lpstr>Election &amp; voter fraud</vt:lpstr>
      <vt:lpstr>Election &amp; voter fraud</vt:lpstr>
      <vt:lpstr>Election &amp; voter fraud</vt:lpstr>
      <vt:lpstr>Election &amp; voter fraud</vt:lpstr>
      <vt:lpstr>Issues on Election day Electioneering</vt:lpstr>
      <vt:lpstr>Issues on Election day Electioneering</vt:lpstr>
      <vt:lpstr>Jurisdiction &amp; Recommended process</vt:lpstr>
      <vt:lpstr>candidate reporting</vt:lpstr>
      <vt:lpstr>certification</vt:lpstr>
      <vt:lpstr>certification</vt:lpstr>
      <vt:lpstr>certification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Montana commissioner of political practices</dc:title>
  <dc:creator>Mangan, Jeff</dc:creator>
  <cp:lastModifiedBy>Mangan, Jeff</cp:lastModifiedBy>
  <cp:revision>22</cp:revision>
  <dcterms:created xsi:type="dcterms:W3CDTF">2022-02-11T17:46:32Z</dcterms:created>
  <dcterms:modified xsi:type="dcterms:W3CDTF">2022-02-14T19:40:58Z</dcterms:modified>
</cp:coreProperties>
</file>