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9" r:id="rId1"/>
  </p:sldMasterIdLst>
  <p:notesMasterIdLst>
    <p:notesMasterId r:id="rId44"/>
  </p:notesMasterIdLst>
  <p:handoutMasterIdLst>
    <p:handoutMasterId r:id="rId45"/>
  </p:handoutMasterIdLst>
  <p:sldIdLst>
    <p:sldId id="256" r:id="rId2"/>
    <p:sldId id="395" r:id="rId3"/>
    <p:sldId id="450" r:id="rId4"/>
    <p:sldId id="451" r:id="rId5"/>
    <p:sldId id="449" r:id="rId6"/>
    <p:sldId id="438" r:id="rId7"/>
    <p:sldId id="439" r:id="rId8"/>
    <p:sldId id="440" r:id="rId9"/>
    <p:sldId id="441" r:id="rId10"/>
    <p:sldId id="386" r:id="rId11"/>
    <p:sldId id="423" r:id="rId12"/>
    <p:sldId id="405" r:id="rId13"/>
    <p:sldId id="443" r:id="rId14"/>
    <p:sldId id="444" r:id="rId15"/>
    <p:sldId id="445" r:id="rId16"/>
    <p:sldId id="446" r:id="rId17"/>
    <p:sldId id="448" r:id="rId18"/>
    <p:sldId id="408" r:id="rId19"/>
    <p:sldId id="413" r:id="rId20"/>
    <p:sldId id="367" r:id="rId21"/>
    <p:sldId id="368" r:id="rId22"/>
    <p:sldId id="414" r:id="rId23"/>
    <p:sldId id="415" r:id="rId24"/>
    <p:sldId id="388" r:id="rId25"/>
    <p:sldId id="310" r:id="rId26"/>
    <p:sldId id="312" r:id="rId27"/>
    <p:sldId id="416" r:id="rId28"/>
    <p:sldId id="420" r:id="rId29"/>
    <p:sldId id="372" r:id="rId30"/>
    <p:sldId id="375" r:id="rId31"/>
    <p:sldId id="421" r:id="rId32"/>
    <p:sldId id="374" r:id="rId33"/>
    <p:sldId id="376" r:id="rId34"/>
    <p:sldId id="422" r:id="rId35"/>
    <p:sldId id="447" r:id="rId36"/>
    <p:sldId id="425" r:id="rId37"/>
    <p:sldId id="426" r:id="rId38"/>
    <p:sldId id="427" r:id="rId39"/>
    <p:sldId id="428" r:id="rId40"/>
    <p:sldId id="430" r:id="rId41"/>
    <p:sldId id="431" r:id="rId42"/>
    <p:sldId id="432" r:id="rId4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655D65-8359-496C-9B44-0F7995B92B24}">
          <p14:sldIdLst>
            <p14:sldId id="256"/>
            <p14:sldId id="395"/>
            <p14:sldId id="450"/>
            <p14:sldId id="451"/>
            <p14:sldId id="449"/>
            <p14:sldId id="438"/>
            <p14:sldId id="439"/>
            <p14:sldId id="440"/>
            <p14:sldId id="441"/>
            <p14:sldId id="386"/>
            <p14:sldId id="423"/>
            <p14:sldId id="405"/>
            <p14:sldId id="443"/>
            <p14:sldId id="444"/>
            <p14:sldId id="445"/>
            <p14:sldId id="446"/>
            <p14:sldId id="448"/>
            <p14:sldId id="408"/>
            <p14:sldId id="413"/>
            <p14:sldId id="367"/>
            <p14:sldId id="368"/>
            <p14:sldId id="414"/>
            <p14:sldId id="415"/>
            <p14:sldId id="388"/>
            <p14:sldId id="310"/>
            <p14:sldId id="312"/>
            <p14:sldId id="416"/>
            <p14:sldId id="420"/>
            <p14:sldId id="372"/>
            <p14:sldId id="375"/>
            <p14:sldId id="421"/>
            <p14:sldId id="374"/>
            <p14:sldId id="376"/>
            <p14:sldId id="422"/>
            <p14:sldId id="447"/>
            <p14:sldId id="425"/>
            <p14:sldId id="426"/>
            <p14:sldId id="427"/>
            <p14:sldId id="428"/>
            <p14:sldId id="430"/>
            <p14:sldId id="431"/>
            <p14:sldId id="43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182" autoAdjust="0"/>
  </p:normalViewPr>
  <p:slideViewPr>
    <p:cSldViewPr snapToGrid="0">
      <p:cViewPr varScale="1">
        <p:scale>
          <a:sx n="108" d="100"/>
          <a:sy n="108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0A23F2-3804-47B0-AA82-6552726364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574461-963F-4654-9F89-22FF54F347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35C4C234-E665-43DF-BC0C-383F83E11F32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7BC3D-D2D4-4B65-BE1D-1CFB0B704F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DFBF98-C51C-4378-90A9-5B82037D16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7424F05B-F107-4B85-BD1C-B8C89026E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50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DDFEE6A2-3B51-493D-8FA5-924C03C0072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BD230866-06D3-477B-BBFD-650B0461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7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30866-06D3-477B-BBFD-650B04617C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0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TIP! Make sure you have the latest version—check the date in the bottom right of the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30866-06D3-477B-BBFD-650B04617CC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2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30866-06D3-477B-BBFD-650B04617CC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5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30866-06D3-477B-BBFD-650B04617CC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30866-06D3-477B-BBFD-650B04617C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53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CONTRIBUTIONS online real time on CERS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30866-06D3-477B-BBFD-650B04617C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CONTRIBUTIONS online real time on CERS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30866-06D3-477B-BBFD-650B04617C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36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 paid social media ads, boosts, promotions, sponsored, etc. as any other expenditure – Detail and describe expenditure in the ‘Purpose’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30866-06D3-477B-BBFD-650B04617CC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72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 paid social media ads, boosts, promotions, sponsored, etc. as any other expenditure – Detail and describe expenditure in the ‘Purpose’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30866-06D3-477B-BBFD-650B04617CC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2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describing a paid social media expenditure, you may use date range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30866-06D3-477B-BBFD-650B04617CC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37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Petty cash is allowed; recommended to avoid petty cash, use debit card, etc.  Track all expenditures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30866-06D3-477B-BBFD-650B04617CC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05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CONTRIBUTIONS online real time on CERS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30866-06D3-477B-BBFD-650B04617CC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36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308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204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11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7188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99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01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7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1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80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0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5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4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8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707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6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7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6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7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pphelp@mt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mp"/><Relationship Id="rId4" Type="http://schemas.openxmlformats.org/officeDocument/2006/relationships/hyperlink" Target="https://politicalpractices.mt.gov/_docs/2022-Calendars/Even-year-election-calendar--candidates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ules.mt.gov/gateway/RuleNo.asp?RN=44%2E11%2E502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eg.mt.gov/bills/mca/title_0130/chapter_0370/part_0020/section_0290/0130-0370-0020-0290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opi.mt.gov/Portals/182/Page%20Files/School%20Finance/Elections/Guidance/FY2023/2023%20Districts%20Required%20to%20Report%20Campaign%20Finance%20Activities%20(003).pdf?ver=2022-12-01-110559-393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leg.mt.gov/bills/mca/title_0130/chapter_0350/part_0020/section_0250/0130-0350-0020-0250.html" TargetMode="External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liticalpractices.mt.gov/Education-and-Resources/Attribution-Informa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isitmontana" TargetMode="External"/><Relationship Id="rId3" Type="http://schemas.openxmlformats.org/officeDocument/2006/relationships/hyperlink" Target="mailto:cpphelp@mt.gov" TargetMode="External"/><Relationship Id="rId7" Type="http://schemas.openxmlformats.org/officeDocument/2006/relationships/hyperlink" Target="https://www.visitmt.com/" TargetMode="External"/><Relationship Id="rId2" Type="http://schemas.openxmlformats.org/officeDocument/2006/relationships/hyperlink" Target="https://politicalpractices.mt.gov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oliticalpractices.mt.gov/_docs/2018forms/Accounting-and-Reporting-Manual-for-Political-Committees_2021.pdf" TargetMode="External"/><Relationship Id="rId5" Type="http://schemas.openxmlformats.org/officeDocument/2006/relationships/hyperlink" Target="https://politicalpractices.mt.gov/_docs/Education-and-Resources/PDF_guides/Committee-Guide-to-CERS.pdf" TargetMode="External"/><Relationship Id="rId4" Type="http://schemas.openxmlformats.org/officeDocument/2006/relationships/hyperlink" Target="mailto:cppcompliance@mt.g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hyperlink" Target="https://politicalpractices.mt.gov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BCEF-6C03-4A7B-93F9-BBF2FCFB2F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COMMITTEE finance Reporting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3BDF4-1170-44D5-B1CB-813C06354D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/>
              <a:t>Montana Commissioner of Political Practices</a:t>
            </a:r>
          </a:p>
          <a:p>
            <a:r>
              <a:rPr lang="en-US" dirty="0">
                <a:hlinkClick r:id="rId3"/>
              </a:rPr>
              <a:t>cpphelp@mt.gov</a:t>
            </a:r>
            <a:r>
              <a:rPr lang="en-US" dirty="0"/>
              <a:t> / @</a:t>
            </a:r>
            <a:r>
              <a:rPr lang="en-US" dirty="0" err="1"/>
              <a:t>MontanaCOPP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85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A3D3-810C-436F-A988-E07EA0CC0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 dirty="0"/>
              <a:t>Update the C2</a:t>
            </a:r>
            <a:br>
              <a:rPr lang="en-US" sz="4100" dirty="0"/>
            </a:br>
            <a:r>
              <a:rPr lang="en-US" sz="4100" dirty="0"/>
              <a:t>Within 5 days of change</a:t>
            </a:r>
            <a:br>
              <a:rPr lang="en-US" sz="4100" dirty="0"/>
            </a:br>
            <a:endParaRPr lang="en-US" sz="41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D5DA235-A1EC-4DE6-A706-17A16E4BDD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6663" y="4206239"/>
            <a:ext cx="3326649" cy="10669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Treasurer revision, address, email or phone number change, etc.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0577A3E9-03A1-4C8B-B15D-85F54A3501A3}"/>
              </a:ext>
            </a:extLst>
          </p:cNvPr>
          <p:cNvSpPr/>
          <p:nvPr/>
        </p:nvSpPr>
        <p:spPr>
          <a:xfrm flipH="1">
            <a:off x="5832000" y="2410729"/>
            <a:ext cx="548640" cy="210452"/>
          </a:xfrm>
          <a:prstGeom prst="parallelogram">
            <a:avLst>
              <a:gd name="adj" fmla="val 13624"/>
            </a:avLst>
          </a:prstGeom>
          <a:noFill/>
          <a:ln w="36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F93ECA1E-A65C-437B-A0F0-7BC0DE72523D}"/>
              </a:ext>
            </a:extLst>
          </p:cNvPr>
          <p:cNvSpPr/>
          <p:nvPr/>
        </p:nvSpPr>
        <p:spPr>
          <a:xfrm flipH="1">
            <a:off x="7711600" y="4094931"/>
            <a:ext cx="791050" cy="208999"/>
          </a:xfrm>
          <a:prstGeom prst="parallelogram">
            <a:avLst>
              <a:gd name="adj" fmla="val 13624"/>
            </a:avLst>
          </a:prstGeom>
          <a:noFill/>
          <a:ln w="36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1DCC70AA-0D86-4A04-97FC-601D5B66201E}"/>
              </a:ext>
            </a:extLst>
          </p:cNvPr>
          <p:cNvSpPr/>
          <p:nvPr/>
        </p:nvSpPr>
        <p:spPr>
          <a:xfrm flipH="1">
            <a:off x="8568850" y="4113981"/>
            <a:ext cx="676750" cy="189949"/>
          </a:xfrm>
          <a:prstGeom prst="parallelogram">
            <a:avLst>
              <a:gd name="adj" fmla="val 13624"/>
            </a:avLst>
          </a:prstGeom>
          <a:noFill/>
          <a:ln w="36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BEFC86-46C3-1C38-CDFC-0B70ED0D5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469" y="1418253"/>
            <a:ext cx="7368209" cy="3724505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E59B3807-9DD3-8631-87A4-B4910D383524}"/>
              </a:ext>
            </a:extLst>
          </p:cNvPr>
          <p:cNvSpPr/>
          <p:nvPr/>
        </p:nvSpPr>
        <p:spPr>
          <a:xfrm>
            <a:off x="7469284" y="371022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6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2CC3-96CB-483D-A59A-2013FFC9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43" y="998290"/>
            <a:ext cx="4126860" cy="746028"/>
          </a:xfrm>
        </p:spPr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pic>
        <p:nvPicPr>
          <p:cNvPr id="6" name="Content Placeholder 5" descr="A clock hanging on the wall&#10;&#10;Description generated with very high confidence">
            <a:extLst>
              <a:ext uri="{FF2B5EF4-FFF2-40B4-BE49-F238E27FC236}">
                <a16:creationId xmlns:a16="http://schemas.microsoft.com/office/drawing/2014/main" id="{D802C591-71B0-4254-A2B3-6711642B0F8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718186" y="685800"/>
            <a:ext cx="4691041" cy="46894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C6C1C-4F9D-46A8-8CCC-465D5B154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255863" cy="2665533"/>
          </a:xfrm>
        </p:spPr>
        <p:txBody>
          <a:bodyPr>
            <a:normAutofit/>
          </a:bodyPr>
          <a:lstStyle/>
          <a:p>
            <a:r>
              <a:rPr lang="en-US" dirty="0"/>
              <a:t>Questions about filing a committee registration in </a:t>
            </a:r>
            <a:r>
              <a:rPr lang="en-US" dirty="0" err="1"/>
              <a:t>cers</a:t>
            </a:r>
            <a:r>
              <a:rPr lang="en-US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164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A34A26-8C1B-4AAD-9EA6-3B6A3AA1E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21C8873-D97B-452B-BF1E-467937DCE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6" name="Rectangle 15">
              <a:extLst>
                <a:ext uri="{FF2B5EF4-FFF2-40B4-BE49-F238E27FC236}">
                  <a16:creationId xmlns:a16="http://schemas.microsoft.com/office/drawing/2014/main" id="{DAEB7262-0956-4A86-8330-899057980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C272077-E577-420C-9FF5-1584AFA19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C2D3B0-6DCC-41C2-B673-18796E364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4613DFD-35BD-4F1C-BCBE-6E6ED23EC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59E914-E0BA-4B8B-8FDE-5804BC0A4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70C6DD41-4774-4EFF-8ECE-168B19F1B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E4D31F-348A-4664-AA69-579EEB0A9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7C201-5907-4979-889E-5D73D1833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90479"/>
            <a:ext cx="4957275" cy="11468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Reporting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7799D-84C9-4292-BDDD-C0089A980C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5"/>
            <a:ext cx="4957273" cy="34461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/>
            <a:r>
              <a:rPr lang="en-US" sz="1800" dirty="0">
                <a:solidFill>
                  <a:schemeClr val="bg1"/>
                </a:solidFill>
              </a:rPr>
              <a:t>For 2023 school election: finance reports due March 3, March 28, April 20, and May 22, 2023</a:t>
            </a:r>
          </a:p>
          <a:p>
            <a:pPr marL="285750"/>
            <a:r>
              <a:rPr lang="en-US" sz="1800" dirty="0">
                <a:solidFill>
                  <a:schemeClr val="bg1"/>
                </a:solidFill>
              </a:rPr>
              <a:t>Full reporting calendar available on the </a:t>
            </a:r>
            <a:r>
              <a:rPr lang="en-US" sz="1800" dirty="0">
                <a:solidFill>
                  <a:schemeClr val="bg1"/>
                </a:solidFill>
                <a:hlinkClick r:id="rId4"/>
              </a:rPr>
              <a:t>reporting calendars</a:t>
            </a:r>
            <a:r>
              <a:rPr lang="en-US" sz="1800" dirty="0">
                <a:solidFill>
                  <a:schemeClr val="bg1"/>
                </a:solidFill>
              </a:rPr>
              <a:t> section of </a:t>
            </a:r>
            <a:r>
              <a:rPr lang="en-US" sz="1800" dirty="0" err="1">
                <a:solidFill>
                  <a:schemeClr val="bg1"/>
                </a:solidFill>
              </a:rPr>
              <a:t>copp</a:t>
            </a:r>
            <a:r>
              <a:rPr lang="en-US" sz="1800" dirty="0">
                <a:solidFill>
                  <a:schemeClr val="bg1"/>
                </a:solidFill>
              </a:rPr>
              <a:t> website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57893FAC-D04B-02F5-65EB-FE6058E0B09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/>
          <a:stretch>
            <a:fillRect/>
          </a:stretch>
        </p:blipFill>
        <p:spPr>
          <a:xfrm>
            <a:off x="6260028" y="690479"/>
            <a:ext cx="5246172" cy="5141153"/>
          </a:xfrm>
        </p:spPr>
      </p:pic>
    </p:spTree>
    <p:extLst>
      <p:ext uri="{BB962C8B-B14F-4D97-AF65-F5344CB8AC3E}">
        <p14:creationId xmlns:p14="http://schemas.microsoft.com/office/powerpoint/2010/main" val="2916321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D6A3-1765-F5EE-ED9E-99B3935D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Filing a committee finance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72325-CFF8-CA45-B6C8-110700D5E9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697A22B-D471-E799-667D-BD9081F4CB4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Step 1: from the committee list, click ‘finance reports’</a:t>
            </a:r>
          </a:p>
          <a:p>
            <a:r>
              <a:rPr lang="en-US" dirty="0"/>
              <a:t>Doing so will take you to the committee’s finance report list</a:t>
            </a:r>
          </a:p>
          <a:p>
            <a:endParaRPr lang="en-US" dirty="0"/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2199CC-CF38-5154-14F5-392C8343A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24" y="1766655"/>
            <a:ext cx="4900771" cy="3533313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CFC0B32B-D16C-E8F5-B857-CCEB614D11A5}"/>
              </a:ext>
            </a:extLst>
          </p:cNvPr>
          <p:cNvSpPr/>
          <p:nvPr/>
        </p:nvSpPr>
        <p:spPr>
          <a:xfrm>
            <a:off x="3888419" y="3799643"/>
            <a:ext cx="484632" cy="97840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18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D6A3-1765-F5EE-ED9E-99B3935D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Filing a committee finance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72325-CFF8-CA45-B6C8-110700D5E9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697A22B-D471-E799-667D-BD9081F4CB4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Step 2: from the committee report list, click ‘add new c4’</a:t>
            </a:r>
          </a:p>
          <a:p>
            <a:r>
              <a:rPr lang="en-US" dirty="0"/>
              <a:t>Form c4 is the incidental-local government committee finance report</a:t>
            </a:r>
          </a:p>
          <a:p>
            <a:r>
              <a:rPr lang="en-US" dirty="0"/>
              <a:t>Best practice is to update regularly as you receive contributions and make expenditures</a:t>
            </a:r>
          </a:p>
          <a:p>
            <a:pPr lvl="1"/>
            <a:r>
              <a:rPr lang="en-US" dirty="0"/>
              <a:t>Data is not public until a report is filed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37FCAC-CA62-16D1-2A9D-CCBA8C069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22" y="1843940"/>
            <a:ext cx="5758649" cy="3379258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2FD245A9-CC66-8F06-B2A2-0CBB7433184F}"/>
              </a:ext>
            </a:extLst>
          </p:cNvPr>
          <p:cNvSpPr/>
          <p:nvPr/>
        </p:nvSpPr>
        <p:spPr>
          <a:xfrm>
            <a:off x="2139519" y="3718990"/>
            <a:ext cx="484632" cy="97840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51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D6A3-1765-F5EE-ED9E-99B3935D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Filing a committee finance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72325-CFF8-CA45-B6C8-110700D5E9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697A22B-D471-E799-667D-BD9081F4CB4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Step 3: enter all expenditure/debt information into the report</a:t>
            </a:r>
          </a:p>
          <a:p>
            <a:r>
              <a:rPr lang="en-US" dirty="0"/>
              <a:t>Report expenditures using the ‘expenditures’ tab</a:t>
            </a:r>
          </a:p>
          <a:p>
            <a:r>
              <a:rPr lang="en-US" dirty="0"/>
              <a:t>Report debts owed using the ‘debts’ tab</a:t>
            </a:r>
          </a:p>
          <a:p>
            <a:r>
              <a:rPr lang="en-US" dirty="0"/>
              <a:t>Report payments made on debts using the ‘payments’ tab</a:t>
            </a:r>
          </a:p>
          <a:p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CB7AA47-0911-0A71-6A1B-6512A8289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2" y="1669002"/>
            <a:ext cx="5772030" cy="37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12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D6A3-1765-F5EE-ED9E-99B3935D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Filing a committee finance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72325-CFF8-CA45-B6C8-110700D5E9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697A22B-D471-E799-667D-BD9081F4CB4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Step 4: when complete, file the report!</a:t>
            </a:r>
          </a:p>
          <a:p>
            <a:r>
              <a:rPr lang="en-US" dirty="0"/>
              <a:t>To file, navigate to the ‘file’ tab, follow the instructions to certify and file</a:t>
            </a:r>
          </a:p>
          <a:p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9B253ED-BCEB-F3F1-5252-4144D1212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8" y="1666048"/>
            <a:ext cx="5894773" cy="37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46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2CC3-96CB-483D-A59A-2013FFC9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43" y="998290"/>
            <a:ext cx="4126860" cy="746028"/>
          </a:xfrm>
        </p:spPr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pic>
        <p:nvPicPr>
          <p:cNvPr id="6" name="Content Placeholder 5" descr="A clock hanging on the wall&#10;&#10;Description generated with very high confidence">
            <a:extLst>
              <a:ext uri="{FF2B5EF4-FFF2-40B4-BE49-F238E27FC236}">
                <a16:creationId xmlns:a16="http://schemas.microsoft.com/office/drawing/2014/main" id="{D802C591-71B0-4254-A2B3-6711642B0F8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718186" y="685800"/>
            <a:ext cx="4691041" cy="46894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C6C1C-4F9D-46A8-8CCC-465D5B154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255863" cy="2665533"/>
          </a:xfrm>
        </p:spPr>
        <p:txBody>
          <a:bodyPr>
            <a:normAutofit/>
          </a:bodyPr>
          <a:lstStyle/>
          <a:p>
            <a:r>
              <a:rPr lang="en-US" dirty="0"/>
              <a:t>Questions about filing a committee finance report in </a:t>
            </a:r>
            <a:r>
              <a:rPr lang="en-US" dirty="0" err="1"/>
              <a:t>cers</a:t>
            </a:r>
            <a:r>
              <a:rPr lang="en-US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431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4F812-DF4F-4070-9734-88FD9967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100" dirty="0"/>
              <a:t>Tips For Reporting expenditures!</a:t>
            </a:r>
          </a:p>
        </p:txBody>
      </p:sp>
      <p:pic>
        <p:nvPicPr>
          <p:cNvPr id="4" name="Picture 3" descr="A body of water with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E7710E98-AC94-43BF-8052-C46E93CDA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06" r="-1" b="3361"/>
          <a:stretch/>
        </p:blipFill>
        <p:spPr>
          <a:xfrm>
            <a:off x="5321367" y="684680"/>
            <a:ext cx="6174771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41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BF57-5241-4085-B48E-0FD07E82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802" y="685800"/>
            <a:ext cx="5769881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dirty="0"/>
              <a:t>reporting expenditures</a:t>
            </a:r>
          </a:p>
        </p:txBody>
      </p:sp>
      <p:pic>
        <p:nvPicPr>
          <p:cNvPr id="6" name="Content Placeholder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1E24FFD1-1118-49E3-AA35-5BF39440BC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4562" r="-3" b="-3"/>
          <a:stretch/>
        </p:blipFill>
        <p:spPr>
          <a:xfrm>
            <a:off x="404226" y="10"/>
            <a:ext cx="444398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FD7F3-F39A-475C-A045-9FB2DCE7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6755" y="2142066"/>
            <a:ext cx="5775928" cy="32325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Report all expenditures using the “expenditures” tab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Examples: fliers educating registered voters about what ballot issue a proposes; radio ad detailing impacts on district a should ballot issue b pass/fail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3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7D5F-036E-4DE9-97B2-FB89E79F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School districts- </a:t>
            </a:r>
            <a:br>
              <a:rPr lang="en-US" dirty="0"/>
            </a:br>
            <a:r>
              <a:rPr lang="en-US" dirty="0"/>
              <a:t>election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E9AFD-48CA-49EA-B64E-C626616816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Employees of a school district may not support or oppose the passage of a ballot issue while on the job or at the place of employment, 13-35-226(4), MCA</a:t>
            </a:r>
          </a:p>
          <a:p>
            <a:r>
              <a:rPr lang="en-US" dirty="0">
                <a:solidFill>
                  <a:srgbClr val="FF0000"/>
                </a:solidFill>
              </a:rPr>
              <a:t>Similarly, elected officers and public employees of a school district may not utilize public time, resources, etc. to support or oppose a ballot issue, 2-2-121(3)(a)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D96F615-D72E-5262-7B29-610DD0C835B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Employees may individually, on own time, support or oppose a ballot issue</a:t>
            </a:r>
          </a:p>
          <a:p>
            <a:r>
              <a:rPr lang="en-US" dirty="0">
                <a:solidFill>
                  <a:srgbClr val="00B050"/>
                </a:solidFill>
              </a:rPr>
              <a:t>The school district itself may engage in activities “properly incidental to another activity required or authorized by law”, including “determining the impacts of passage or failure of a ballot issue” on its operations and the “dissemination of information” to electors, 2-2-121(3)(b)</a:t>
            </a:r>
          </a:p>
        </p:txBody>
      </p:sp>
    </p:spTree>
    <p:extLst>
      <p:ext uri="{BB962C8B-B14F-4D97-AF65-F5344CB8AC3E}">
        <p14:creationId xmlns:p14="http://schemas.microsoft.com/office/powerpoint/2010/main" val="1145735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AE080-5931-48AC-ACA4-EE6D88185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an expenditure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83160-97D5-4BBD-B8CE-2D951C1D749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Under expenditures tab, navigate to the ‘</a:t>
            </a:r>
            <a:r>
              <a:rPr lang="en-US" dirty="0">
                <a:solidFill>
                  <a:srgbClr val="00B050"/>
                </a:solidFill>
              </a:rPr>
              <a:t>expenditures</a:t>
            </a:r>
            <a:r>
              <a:rPr lang="en-US" dirty="0"/>
              <a:t>’ subtab</a:t>
            </a:r>
          </a:p>
          <a:p>
            <a:r>
              <a:rPr lang="en-US" dirty="0"/>
              <a:t>Click ‘</a:t>
            </a:r>
            <a:r>
              <a:rPr lang="en-US" dirty="0">
                <a:solidFill>
                  <a:schemeClr val="accent6"/>
                </a:solidFill>
              </a:rPr>
              <a:t>add</a:t>
            </a:r>
            <a:r>
              <a:rPr lang="en-US" dirty="0"/>
              <a:t>’ to add a new expenditure</a:t>
            </a:r>
          </a:p>
          <a:p>
            <a:endParaRPr lang="en-US" dirty="0"/>
          </a:p>
        </p:txBody>
      </p:sp>
      <p:pic>
        <p:nvPicPr>
          <p:cNvPr id="10" name="Content Placeholder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7296E4-DA08-469C-877E-64F3A06F656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94400" y="2078817"/>
            <a:ext cx="5086350" cy="328139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182391-AE1D-48F9-AB72-4FD2E62E8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514" y="4382481"/>
            <a:ext cx="420660" cy="451143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3A25BCC0-CF09-4F97-88EE-1773B36D27D8}"/>
              </a:ext>
            </a:extLst>
          </p:cNvPr>
          <p:cNvSpPr/>
          <p:nvPr/>
        </p:nvSpPr>
        <p:spPr>
          <a:xfrm>
            <a:off x="6829858" y="3089430"/>
            <a:ext cx="484632" cy="97840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81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089A-95BD-41AB-A800-67F0C72E7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an expenditure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20A3F-8B1B-4706-A2AA-65B7D737D1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‘Row Details’ to manually enter </a:t>
            </a:r>
          </a:p>
          <a:p>
            <a:r>
              <a:rPr lang="en-US" dirty="0"/>
              <a:t>‘entity search’ allows you to search for entity</a:t>
            </a:r>
          </a:p>
          <a:p>
            <a:r>
              <a:rPr lang="en-US" dirty="0"/>
              <a:t>When all required information has been entered, hit ‘submit’</a:t>
            </a:r>
          </a:p>
          <a:p>
            <a:r>
              <a:rPr lang="en-US" dirty="0"/>
              <a:t>Save after every entry!</a:t>
            </a:r>
          </a:p>
        </p:txBody>
      </p:sp>
      <p:pic>
        <p:nvPicPr>
          <p:cNvPr id="8" name="Content Placeholder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719EB2D-4B9F-4C4A-83BB-3ED3201C74B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94400" y="2078817"/>
            <a:ext cx="5086350" cy="3281391"/>
          </a:xfrm>
        </p:spPr>
      </p:pic>
    </p:spTree>
    <p:extLst>
      <p:ext uri="{BB962C8B-B14F-4D97-AF65-F5344CB8AC3E}">
        <p14:creationId xmlns:p14="http://schemas.microsoft.com/office/powerpoint/2010/main" val="3919490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B054-E0F8-4BCD-B576-7CB5D4D60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29" y="685800"/>
            <a:ext cx="4903454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dirty="0"/>
              <a:t>Reporting expenditures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637F07-B962-4AD5-BC8E-0F3FD089704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r="3" b="211"/>
          <a:stretch/>
        </p:blipFill>
        <p:spPr>
          <a:xfrm>
            <a:off x="404226" y="10"/>
            <a:ext cx="531266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D780A-5396-4F78-9657-EA84F836F0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4089" y="2142066"/>
            <a:ext cx="4908593" cy="3232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Expenditures must be reported on the finance report covering the period where the expenditure was made</a:t>
            </a:r>
          </a:p>
          <a:p>
            <a:r>
              <a:rPr lang="en-US" dirty="0"/>
              <a:t>Expenditures must be supported by a “written agreement, invoice, billing statement, or similar documentation appropriate to the transaction”, </a:t>
            </a:r>
            <a:r>
              <a:rPr lang="en-US" dirty="0">
                <a:hlinkClick r:id="rId3"/>
              </a:rPr>
              <a:t>44.11.502</a:t>
            </a:r>
            <a:r>
              <a:rPr lang="en-US" dirty="0"/>
              <a:t>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65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273E-612B-4FAE-8792-93125772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29" y="685800"/>
            <a:ext cx="4903454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dirty="0"/>
              <a:t>Reporting expenditures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E2034D-1695-458D-B8C2-73F5904CDAD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17398" b="2769"/>
          <a:stretch/>
        </p:blipFill>
        <p:spPr>
          <a:xfrm>
            <a:off x="404226" y="10"/>
            <a:ext cx="531266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7E14B-65A1-4145-9FDB-11417C9A0BF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4089" y="2142066"/>
            <a:ext cx="4908593" cy="323251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All expenditures must be reported with the full name and address of the vendor, date of the expenditure, purpose of the expenditure, and full amount of the expenditure</a:t>
            </a:r>
          </a:p>
        </p:txBody>
      </p:sp>
    </p:spTree>
    <p:extLst>
      <p:ext uri="{BB962C8B-B14F-4D97-AF65-F5344CB8AC3E}">
        <p14:creationId xmlns:p14="http://schemas.microsoft.com/office/powerpoint/2010/main" val="682664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CC27E-EAFE-46E0-A1FE-83E2DE0E6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29" y="685800"/>
            <a:ext cx="4903454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dirty="0"/>
              <a:t>Reporting</a:t>
            </a:r>
            <a:br>
              <a:rPr lang="en-US" sz="3800" dirty="0"/>
            </a:br>
            <a:r>
              <a:rPr lang="en-US" sz="3800" dirty="0"/>
              <a:t>expenditures</a:t>
            </a:r>
          </a:p>
        </p:txBody>
      </p:sp>
      <p:pic>
        <p:nvPicPr>
          <p:cNvPr id="6" name="Content Placeholder 5" descr="A picture containing nature, outdoor, night sky&#10;&#10;Description automatically generated">
            <a:extLst>
              <a:ext uri="{FF2B5EF4-FFF2-40B4-BE49-F238E27FC236}">
                <a16:creationId xmlns:a16="http://schemas.microsoft.com/office/drawing/2014/main" id="{9F731AF2-AF1D-49AA-A859-BEE8549743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20915" r="-1" b="-1"/>
          <a:stretch/>
        </p:blipFill>
        <p:spPr>
          <a:xfrm>
            <a:off x="404226" y="10"/>
            <a:ext cx="531266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5AA57-8C28-443B-B491-058EBBC9A1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4089" y="2142066"/>
            <a:ext cx="4908593" cy="32325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b="0" i="0"/>
              <a:t>“Reports of expenditures made to a consultant, advertising agency, polling firm, or other person that performs services for or on behalf of a candidate, political committee, or joint fundraising committee must be itemized and described in sufficient detail to disclose the specific services performed by the entity to which payment or reimbursement was made”, </a:t>
            </a:r>
            <a:r>
              <a:rPr lang="en-US" sz="1700" b="0" i="0">
                <a:hlinkClick r:id="rId3"/>
              </a:rPr>
              <a:t>13-37-229(2)(b)</a:t>
            </a:r>
            <a:r>
              <a:rPr lang="en-US" sz="1700" b="0" i="0"/>
              <a:t>, MCA</a:t>
            </a: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23880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F36F1-7915-4D98-AFE5-8CBB54CF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29" y="677025"/>
            <a:ext cx="3427083" cy="219334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dirty="0"/>
              <a:t>Add an attachment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EB737E5-F72D-44AC-BF05-93372CD34A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0059" y="3775445"/>
            <a:ext cx="3517947" cy="14498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Can add a receipt, statement, or invoice as an attachment when reporting an expenditure 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7BE419-876A-462A-904E-ED462DC91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797" y="733036"/>
            <a:ext cx="4446058" cy="528602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18C4E4E-0822-4FB7-A10D-F11F08A9ECD5}"/>
              </a:ext>
            </a:extLst>
          </p:cNvPr>
          <p:cNvSpPr/>
          <p:nvPr/>
        </p:nvSpPr>
        <p:spPr>
          <a:xfrm>
            <a:off x="5538800" y="5170294"/>
            <a:ext cx="1914740" cy="3975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40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F36F1-7915-4D98-AFE5-8CBB54CF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400" dirty="0"/>
              <a:t>Add an attachment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EB737E5-F72D-44AC-BF05-93372CD34A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6663" y="4206239"/>
            <a:ext cx="3326649" cy="10669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To add an attachment, use the ‘attachments’ tab</a:t>
            </a:r>
          </a:p>
          <a:p>
            <a:pPr marL="0" indent="0" algn="r">
              <a:lnSpc>
                <a:spcPct val="110000"/>
              </a:lnSpc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4A5CC2-11FC-4AEA-8D4D-C720410F3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14" y="3184956"/>
            <a:ext cx="4331980" cy="3594736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9D74A9F-28F7-487D-AE87-446727FB7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678" y="226225"/>
            <a:ext cx="7467766" cy="288042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8BB1FA7-B564-4EF1-B9F9-6CA148B73F5E}"/>
              </a:ext>
            </a:extLst>
          </p:cNvPr>
          <p:cNvSpPr/>
          <p:nvPr/>
        </p:nvSpPr>
        <p:spPr>
          <a:xfrm rot="19268075">
            <a:off x="3914051" y="2708237"/>
            <a:ext cx="1286540" cy="3218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5F39C5D-E88D-46DC-9A01-5A243C727C61}"/>
              </a:ext>
            </a:extLst>
          </p:cNvPr>
          <p:cNvSpPr/>
          <p:nvPr/>
        </p:nvSpPr>
        <p:spPr>
          <a:xfrm>
            <a:off x="6667130" y="674607"/>
            <a:ext cx="177553" cy="87957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73D239B-94F0-4128-B1C8-1641BD81FFFA}"/>
              </a:ext>
            </a:extLst>
          </p:cNvPr>
          <p:cNvSpPr/>
          <p:nvPr/>
        </p:nvSpPr>
        <p:spPr>
          <a:xfrm>
            <a:off x="6667130" y="4561122"/>
            <a:ext cx="985421" cy="2239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8ADC2B3-5DBE-4F05-8166-EB5C571CA551}"/>
              </a:ext>
            </a:extLst>
          </p:cNvPr>
          <p:cNvSpPr/>
          <p:nvPr/>
        </p:nvSpPr>
        <p:spPr>
          <a:xfrm>
            <a:off x="6042376" y="6261644"/>
            <a:ext cx="1057104" cy="20372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41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71DDA8E-B932-4945-B530-F60A890EAAF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t="209" r="3" b="3"/>
          <a:stretch/>
        </p:blipFill>
        <p:spPr>
          <a:xfrm>
            <a:off x="404226" y="10"/>
            <a:ext cx="531266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6AB523-6CE2-4A17-B453-436903DD0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29" y="685800"/>
            <a:ext cx="4903454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dirty="0"/>
              <a:t>Social Media Expenditure Reporting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F992D-4F79-4613-894D-7705575FB8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4089" y="1837766"/>
            <a:ext cx="4908593" cy="37237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900" dirty="0"/>
              <a:t>As with any other expenditure, report all </a:t>
            </a:r>
            <a:r>
              <a:rPr lang="en-US" sz="1900" b="1" i="1" u="sng" dirty="0">
                <a:solidFill>
                  <a:srgbClr val="00CC00"/>
                </a:solidFill>
              </a:rPr>
              <a:t>paid</a:t>
            </a:r>
            <a:r>
              <a:rPr lang="en-US" sz="1900" dirty="0">
                <a:solidFill>
                  <a:srgbClr val="00CC00"/>
                </a:solidFill>
              </a:rPr>
              <a:t> </a:t>
            </a:r>
            <a:r>
              <a:rPr lang="en-US" sz="1900" dirty="0"/>
              <a:t> social media activities 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If contracted out or part of an ad Agency service, must be itemized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900" dirty="0"/>
              <a:t>	</a:t>
            </a:r>
          </a:p>
          <a:p>
            <a:pPr>
              <a:lnSpc>
                <a:spcPct val="110000"/>
              </a:lnSpc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841777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C139A-7DAC-4D6E-AD16-7CC6DA10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100"/>
              <a:t>Reporting – debts and payments</a:t>
            </a:r>
          </a:p>
        </p:txBody>
      </p:sp>
      <p:pic>
        <p:nvPicPr>
          <p:cNvPr id="4" name="Picture 3" descr="A picture containing outdoor, sky, nature, valley&#10;&#10;Description automatically generated">
            <a:extLst>
              <a:ext uri="{FF2B5EF4-FFF2-40B4-BE49-F238E27FC236}">
                <a16:creationId xmlns:a16="http://schemas.microsoft.com/office/drawing/2014/main" id="{B9AE0144-0536-49BE-91C5-03137DAF0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690" y="684680"/>
            <a:ext cx="4386125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19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BE6F-A4C4-4FBE-9D73-3A956789F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E1462-E77A-4BFB-BB9C-E1CE22B9538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Debt= obligation owed but not yet paid by committee</a:t>
            </a:r>
          </a:p>
          <a:p>
            <a:r>
              <a:rPr lang="en-US" dirty="0"/>
              <a:t>Under debts tab, navigate to the ‘</a:t>
            </a:r>
            <a:r>
              <a:rPr lang="en-US" dirty="0">
                <a:solidFill>
                  <a:schemeClr val="accent5"/>
                </a:solidFill>
              </a:rPr>
              <a:t>debt/loan payments</a:t>
            </a:r>
            <a:r>
              <a:rPr lang="en-US" dirty="0"/>
              <a:t>’ subtab</a:t>
            </a:r>
          </a:p>
          <a:p>
            <a:r>
              <a:rPr lang="en-US" dirty="0"/>
              <a:t>Click ‘</a:t>
            </a:r>
            <a:r>
              <a:rPr lang="en-US" dirty="0">
                <a:solidFill>
                  <a:schemeClr val="accent6"/>
                </a:solidFill>
              </a:rPr>
              <a:t>add</a:t>
            </a:r>
            <a:r>
              <a:rPr lang="en-US" dirty="0"/>
              <a:t>’ to add a new debt</a:t>
            </a:r>
          </a:p>
          <a:p>
            <a:endParaRPr lang="en-US" dirty="0"/>
          </a:p>
        </p:txBody>
      </p:sp>
      <p:pic>
        <p:nvPicPr>
          <p:cNvPr id="10" name="Content Placeholder 9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239FF8F8-9528-4990-94AD-8249477A202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94400" y="2078817"/>
            <a:ext cx="5086350" cy="3281391"/>
          </a:xfr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7C6C01B4-99FA-4B1C-8D9C-70B6B3C0FFE5}"/>
              </a:ext>
            </a:extLst>
          </p:cNvPr>
          <p:cNvSpPr/>
          <p:nvPr/>
        </p:nvSpPr>
        <p:spPr>
          <a:xfrm>
            <a:off x="6921421" y="3085182"/>
            <a:ext cx="484632" cy="978408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55D61-C40E-4D20-9BB6-D57287649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091" y="4486327"/>
            <a:ext cx="420660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10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7D5F-036E-4DE9-97B2-FB89E79F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School district committees- </a:t>
            </a:r>
            <a:br>
              <a:rPr lang="en-US" dirty="0"/>
            </a:br>
            <a:r>
              <a:rPr lang="en-US" dirty="0"/>
              <a:t>report to COPP!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E9AFD-48CA-49EA-B64E-C626616816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School districts that make expenditure/s of $250.00 or more related to a ballot issue are to register with </a:t>
            </a:r>
            <a:r>
              <a:rPr lang="en-US" dirty="0" err="1"/>
              <a:t>copp</a:t>
            </a:r>
            <a:endParaRPr lang="en-US" dirty="0"/>
          </a:p>
          <a:p>
            <a:pPr lvl="1"/>
            <a:r>
              <a:rPr lang="en-US" dirty="0"/>
              <a:t>Does not include costs associated with administering the actual election</a:t>
            </a:r>
          </a:p>
          <a:p>
            <a:r>
              <a:rPr lang="en-US" dirty="0"/>
              <a:t>Applies only to Certain school districts - </a:t>
            </a:r>
            <a:r>
              <a:rPr lang="en-US" dirty="0">
                <a:hlinkClick r:id="rId2"/>
              </a:rPr>
              <a:t>A List</a:t>
            </a:r>
            <a:r>
              <a:rPr lang="en-US" dirty="0"/>
              <a:t> of all districts required to register is available via </a:t>
            </a:r>
            <a:r>
              <a:rPr lang="en-US" dirty="0" err="1"/>
              <a:t>opi’s</a:t>
            </a:r>
            <a:r>
              <a:rPr lang="en-US" dirty="0"/>
              <a:t> website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53E4DE-5826-FC41-31E6-24E7FC7406A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certain School candidates are also required to register with </a:t>
            </a:r>
            <a:r>
              <a:rPr lang="en-US" dirty="0" err="1"/>
              <a:t>Copp</a:t>
            </a:r>
            <a:r>
              <a:rPr lang="en-US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345488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28B6E-FBF6-45D1-A40F-04EDA7BA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38323-BC49-40A3-A0C4-BBAF8AEBAA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‘Row Details’ to manually enter </a:t>
            </a:r>
          </a:p>
          <a:p>
            <a:r>
              <a:rPr lang="en-US" dirty="0"/>
              <a:t>‘entity search’ allows you to search for entity</a:t>
            </a:r>
          </a:p>
          <a:p>
            <a:r>
              <a:rPr lang="en-US" dirty="0"/>
              <a:t>When all required information has been entered, hit ‘submit’</a:t>
            </a:r>
          </a:p>
          <a:p>
            <a:r>
              <a:rPr lang="en-US" dirty="0"/>
              <a:t>Save after every entry!</a:t>
            </a:r>
          </a:p>
          <a:p>
            <a:endParaRPr lang="en-US" dirty="0"/>
          </a:p>
        </p:txBody>
      </p:sp>
      <p:pic>
        <p:nvPicPr>
          <p:cNvPr id="8" name="Content Placeholder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8E0CA22-4570-4111-8C5E-11CC2BA6DE1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94400" y="2078817"/>
            <a:ext cx="5086350" cy="3281391"/>
          </a:xfrm>
        </p:spPr>
      </p:pic>
    </p:spTree>
    <p:extLst>
      <p:ext uri="{BB962C8B-B14F-4D97-AF65-F5344CB8AC3E}">
        <p14:creationId xmlns:p14="http://schemas.microsoft.com/office/powerpoint/2010/main" val="89578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F0AB8-578F-4183-821A-CB0AC659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29" y="685800"/>
            <a:ext cx="4903454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debts</a:t>
            </a:r>
          </a:p>
        </p:txBody>
      </p:sp>
      <p:pic>
        <p:nvPicPr>
          <p:cNvPr id="8" name="Content Placeholder 7" descr="A river with rocks and trees&#10;&#10;Description automatically generated with low confidence">
            <a:extLst>
              <a:ext uri="{FF2B5EF4-FFF2-40B4-BE49-F238E27FC236}">
                <a16:creationId xmlns:a16="http://schemas.microsoft.com/office/drawing/2014/main" id="{6E79B338-07A8-4222-8AAD-FA5BA58C5A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20167"/>
          <a:stretch/>
        </p:blipFill>
        <p:spPr>
          <a:xfrm>
            <a:off x="404226" y="10"/>
            <a:ext cx="531266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0555E-E5CA-460C-89AA-14D17A84DB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4089" y="2142066"/>
            <a:ext cx="4908593" cy="32325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Report debts with same level of detail as expenditures</a:t>
            </a:r>
          </a:p>
          <a:p>
            <a:pPr>
              <a:lnSpc>
                <a:spcPct val="110000"/>
              </a:lnSpc>
            </a:pPr>
            <a:r>
              <a:rPr lang="en-US" dirty="0"/>
              <a:t>Debts owed by the committee must be reported at the time the obligation is incurred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Common reporting error – waiting for invoice to report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you do not know amount, estimate (you can amend if necessary)</a:t>
            </a:r>
          </a:p>
          <a:p>
            <a:pPr marL="457200"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33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6FA4F-6F44-4C20-A311-20880AE8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payment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82EAF-FB22-4BBB-B2CA-608A792027E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Payment= payment provided on a previously reported debt or loan</a:t>
            </a:r>
          </a:p>
          <a:p>
            <a:r>
              <a:rPr lang="en-US" dirty="0"/>
              <a:t>Under payments tab, navigate to the ‘payments’ subtab</a:t>
            </a:r>
          </a:p>
          <a:p>
            <a:r>
              <a:rPr lang="en-US" dirty="0"/>
              <a:t>Select a debt or loan to make a payment on, then Click ‘</a:t>
            </a:r>
            <a:r>
              <a:rPr lang="en-US" dirty="0">
                <a:solidFill>
                  <a:schemeClr val="accent6"/>
                </a:solidFill>
              </a:rPr>
              <a:t>add payment</a:t>
            </a:r>
            <a:r>
              <a:rPr lang="en-US" dirty="0"/>
              <a:t>’ to add a new payment</a:t>
            </a:r>
          </a:p>
          <a:p>
            <a:endParaRPr lang="en-US" dirty="0"/>
          </a:p>
        </p:txBody>
      </p:sp>
      <p:pic>
        <p:nvPicPr>
          <p:cNvPr id="10" name="Content Placeholder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0D60CEA-5F6B-4A49-845C-DDC321F3EE3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94400" y="2078817"/>
            <a:ext cx="5086350" cy="3281391"/>
          </a:xfr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9E652E69-0DBC-4C00-A6E4-36A51F66A5BD}"/>
              </a:ext>
            </a:extLst>
          </p:cNvPr>
          <p:cNvSpPr/>
          <p:nvPr/>
        </p:nvSpPr>
        <p:spPr>
          <a:xfrm>
            <a:off x="6849473" y="3128184"/>
            <a:ext cx="484632" cy="978408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BB5C1-4AED-4538-863B-CD2784695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129" y="4341469"/>
            <a:ext cx="420660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79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D3454-55B8-4A74-92A8-ACF466CC7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payment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ACD92-191F-48BA-8D2F-3F8E7C6B01E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Enter the date of the payment in the ‘date field’</a:t>
            </a:r>
          </a:p>
          <a:p>
            <a:r>
              <a:rPr lang="en-US" dirty="0"/>
              <a:t>Enter the amount of the payment in the ‘paid amount’ field</a:t>
            </a:r>
          </a:p>
          <a:p>
            <a:r>
              <a:rPr lang="en-US" dirty="0"/>
              <a:t>When date and payment amount information has been entered, hit ‘submit’</a:t>
            </a:r>
          </a:p>
          <a:p>
            <a:r>
              <a:rPr lang="en-US" dirty="0"/>
              <a:t>Save after every entry!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EB080D-AE3E-445C-B25A-29086400199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391707" y="2063750"/>
            <a:ext cx="4291736" cy="3311525"/>
          </a:xfrm>
        </p:spPr>
      </p:pic>
    </p:spTree>
    <p:extLst>
      <p:ext uri="{BB962C8B-B14F-4D97-AF65-F5344CB8AC3E}">
        <p14:creationId xmlns:p14="http://schemas.microsoft.com/office/powerpoint/2010/main" val="2764718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DC283-4A51-4F51-8EBE-26529BD2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29" y="685800"/>
            <a:ext cx="4903454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payments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ECF241-0F9E-4FE9-991B-27FBF2F6EF6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19059" b="1108"/>
          <a:stretch/>
        </p:blipFill>
        <p:spPr>
          <a:xfrm>
            <a:off x="404226" y="10"/>
            <a:ext cx="531266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9F2138-212C-45A0-A5C7-E9C1F58832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4089" y="2142066"/>
            <a:ext cx="4908593" cy="3232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Payments on outstanding debts or loans owed by the committee are reported using the ‘payments’ tab</a:t>
            </a:r>
          </a:p>
          <a:p>
            <a:pPr lvl="1"/>
            <a:r>
              <a:rPr lang="en-US" dirty="0"/>
              <a:t>Obligations do not have to be paid off in full all at once- can pay off incrementally</a:t>
            </a:r>
          </a:p>
        </p:txBody>
      </p:sp>
    </p:spTree>
    <p:extLst>
      <p:ext uri="{BB962C8B-B14F-4D97-AF65-F5344CB8AC3E}">
        <p14:creationId xmlns:p14="http://schemas.microsoft.com/office/powerpoint/2010/main" val="1372677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2CC3-96CB-483D-A59A-2013FFC9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43" y="998290"/>
            <a:ext cx="4126860" cy="746028"/>
          </a:xfrm>
        </p:spPr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pic>
        <p:nvPicPr>
          <p:cNvPr id="6" name="Content Placeholder 5" descr="A clock hanging on the wall&#10;&#10;Description generated with very high confidence">
            <a:extLst>
              <a:ext uri="{FF2B5EF4-FFF2-40B4-BE49-F238E27FC236}">
                <a16:creationId xmlns:a16="http://schemas.microsoft.com/office/drawing/2014/main" id="{D802C591-71B0-4254-A2B3-6711642B0F8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718186" y="685800"/>
            <a:ext cx="4691041" cy="46894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C6C1C-4F9D-46A8-8CCC-465D5B154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255863" cy="2665533"/>
          </a:xfrm>
        </p:spPr>
        <p:txBody>
          <a:bodyPr>
            <a:normAutofit/>
          </a:bodyPr>
          <a:lstStyle/>
          <a:p>
            <a:r>
              <a:rPr lang="en-US" dirty="0"/>
              <a:t>Questions about reporting expenditures, debts, or payments?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30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62EEA-9F77-4EDD-A295-E95F4397B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Reminder: Certify and file the report!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7E1884-ABBA-44E8-9990-6122F87DE6E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0" y="2331893"/>
            <a:ext cx="5087938" cy="27752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D2B5A-4BB8-4C53-AB36-C90038C1908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From the ‘file’ tab, navigate to the ‘</a:t>
            </a:r>
            <a:r>
              <a:rPr lang="en-US" dirty="0">
                <a:solidFill>
                  <a:srgbClr val="006600"/>
                </a:solidFill>
              </a:rPr>
              <a:t>certify and file</a:t>
            </a:r>
            <a:r>
              <a:rPr lang="en-US" dirty="0"/>
              <a:t>’ subtab</a:t>
            </a:r>
          </a:p>
          <a:p>
            <a:r>
              <a:rPr lang="en-US" dirty="0"/>
              <a:t>Certify the report, then click ‘</a:t>
            </a:r>
            <a:r>
              <a:rPr lang="en-US" dirty="0">
                <a:solidFill>
                  <a:srgbClr val="C00000"/>
                </a:solidFill>
              </a:rPr>
              <a:t>certify and file</a:t>
            </a:r>
            <a:r>
              <a:rPr lang="en-US" dirty="0"/>
              <a:t>’</a:t>
            </a:r>
          </a:p>
          <a:p>
            <a:r>
              <a:rPr lang="en-US" dirty="0"/>
              <a:t>A report is not filed until it has been certified and filed!</a:t>
            </a:r>
          </a:p>
          <a:p>
            <a:endParaRPr lang="en-US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50B409B-A66F-4FE6-BD4C-88EA904EEB54}"/>
              </a:ext>
            </a:extLst>
          </p:cNvPr>
          <p:cNvSpPr/>
          <p:nvPr/>
        </p:nvSpPr>
        <p:spPr>
          <a:xfrm>
            <a:off x="1207363" y="2183907"/>
            <a:ext cx="484632" cy="978408"/>
          </a:xfrm>
          <a:prstGeom prst="down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F02B12D9-5C37-4A88-A1D2-3E96D4DB1182}"/>
              </a:ext>
            </a:extLst>
          </p:cNvPr>
          <p:cNvSpPr/>
          <p:nvPr/>
        </p:nvSpPr>
        <p:spPr>
          <a:xfrm>
            <a:off x="2539013" y="3229786"/>
            <a:ext cx="484632" cy="978408"/>
          </a:xfrm>
          <a:prstGeom prst="up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31C3E354-E9AE-4FF6-98EF-6D568638C1A6}"/>
              </a:ext>
            </a:extLst>
          </p:cNvPr>
          <p:cNvSpPr/>
          <p:nvPr/>
        </p:nvSpPr>
        <p:spPr>
          <a:xfrm>
            <a:off x="984535" y="4083907"/>
            <a:ext cx="418581" cy="496971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5E77F4BE-CC2F-4837-A46E-DA72F31F921E}"/>
              </a:ext>
            </a:extLst>
          </p:cNvPr>
          <p:cNvSpPr/>
          <p:nvPr/>
        </p:nvSpPr>
        <p:spPr>
          <a:xfrm>
            <a:off x="1270917" y="4424853"/>
            <a:ext cx="484632" cy="312049"/>
          </a:xfrm>
          <a:prstGeom prst="bent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24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5E992-3BA7-4ED5-AC24-642262D1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items and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F6247-0BA3-46F7-9233-49487A4F3E8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Attribution</a:t>
            </a:r>
          </a:p>
          <a:p>
            <a:r>
              <a:rPr lang="en-US" dirty="0"/>
              <a:t>Inspection reports and exams</a:t>
            </a:r>
          </a:p>
          <a:p>
            <a:r>
              <a:rPr lang="en-US" dirty="0"/>
              <a:t>Orders of noncompliance and formal campaign complaints</a:t>
            </a:r>
          </a:p>
        </p:txBody>
      </p:sp>
    </p:spTree>
    <p:extLst>
      <p:ext uri="{BB962C8B-B14F-4D97-AF65-F5344CB8AC3E}">
        <p14:creationId xmlns:p14="http://schemas.microsoft.com/office/powerpoint/2010/main" val="23837792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D18AF-3A5D-44EE-B37C-F8A1C45FF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F6E191-947D-45AF-9370-15BEE215531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0" y="2376942"/>
            <a:ext cx="5087938" cy="268514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A8BC3-13A6-495C-A4C1-3EE97D52E05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ALL paid campaign materials require a ‘paid for by’ attribution message, </a:t>
            </a:r>
            <a:r>
              <a:rPr lang="en-US" dirty="0">
                <a:hlinkClick r:id="rId3"/>
              </a:rPr>
              <a:t>13-35-225, MCA</a:t>
            </a:r>
            <a:r>
              <a:rPr lang="en-US" dirty="0"/>
              <a:t>. </a:t>
            </a:r>
          </a:p>
          <a:p>
            <a:pPr lvl="1"/>
            <a:r>
              <a:rPr lang="en-US" b="1" u="sng" dirty="0"/>
              <a:t>Includes any paid social media activity!</a:t>
            </a:r>
            <a:endParaRPr lang="en-US" dirty="0"/>
          </a:p>
          <a:p>
            <a:r>
              <a:rPr lang="en-US" dirty="0"/>
              <a:t>Must include the statement ‘paid for by’ with the name of the committee, committee address, and name of committee treasurer/other listed officer</a:t>
            </a:r>
          </a:p>
          <a:p>
            <a:r>
              <a:rPr lang="en-US" dirty="0"/>
              <a:t>example: paid for by Montanans for coffee, po box 1, Helena, mt 59601. J coffee, treasurer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58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BAD5E-FA6D-4B23-845D-6EF42F134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Attribution webpage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AB86C0-72F7-4E67-B15B-51AC47CF5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3" t="23500" r="17136" b="5299"/>
          <a:stretch/>
        </p:blipFill>
        <p:spPr>
          <a:xfrm>
            <a:off x="5333345" y="1153989"/>
            <a:ext cx="5995912" cy="34472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626C3D-C3FE-4B10-9CBA-9DCDC197145B}"/>
              </a:ext>
            </a:extLst>
          </p:cNvPr>
          <p:cNvSpPr/>
          <p:nvPr/>
        </p:nvSpPr>
        <p:spPr>
          <a:xfrm>
            <a:off x="5619763" y="4728890"/>
            <a:ext cx="589308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hlinkClick r:id="rId4"/>
              </a:rPr>
              <a:t>https://politicalpractices.mt.gov/Education-and-Resources/Attribution-Information</a:t>
            </a:r>
            <a:r>
              <a:rPr lang="en-US" sz="1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537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7776231-599D-3372-8D29-2044BB78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186" y="100326"/>
            <a:ext cx="6089285" cy="627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04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8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142CA493-6248-493B-AB53-FA6611834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04" r="9263" b="-1"/>
          <a:stretch/>
        </p:blipFill>
        <p:spPr>
          <a:xfrm>
            <a:off x="5611749" y="689358"/>
            <a:ext cx="2608785" cy="4219633"/>
          </a:xfrm>
          <a:prstGeom prst="rect">
            <a:avLst/>
          </a:prstGeom>
        </p:spPr>
      </p:pic>
      <p:pic>
        <p:nvPicPr>
          <p:cNvPr id="11" name="Content Placeholder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C8D746A-2A92-4A67-B3FA-7AA3D7D0724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/>
          <a:srcRect l="4127" r="15797" b="4"/>
          <a:stretch/>
        </p:blipFill>
        <p:spPr>
          <a:xfrm>
            <a:off x="8343978" y="683155"/>
            <a:ext cx="2614164" cy="4225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551425-7D4F-4C4E-B088-1D31F19A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094" y="685800"/>
            <a:ext cx="4210873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dirty="0"/>
              <a:t>Inspection Reports &amp; Exams</a:t>
            </a:r>
          </a:p>
        </p:txBody>
      </p:sp>
      <p:sp>
        <p:nvSpPr>
          <p:cNvPr id="32" name="Content Placeholder 15">
            <a:extLst>
              <a:ext uri="{FF2B5EF4-FFF2-40B4-BE49-F238E27FC236}">
                <a16:creationId xmlns:a16="http://schemas.microsoft.com/office/drawing/2014/main" id="{D52B582A-CA55-406C-BD4A-96BC988081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4209992" cy="2866342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en-US" dirty="0"/>
              <a:t>After a report is filed, </a:t>
            </a:r>
            <a:r>
              <a:rPr lang="en-US" dirty="0" err="1"/>
              <a:t>copp</a:t>
            </a:r>
            <a:r>
              <a:rPr lang="en-US" dirty="0"/>
              <a:t> will provide guidance via cursory inspection reports</a:t>
            </a:r>
          </a:p>
          <a:p>
            <a:pPr lvl="1"/>
            <a:r>
              <a:rPr lang="en-US" dirty="0"/>
              <a:t>Make revisions as requested</a:t>
            </a:r>
          </a:p>
          <a:p>
            <a:r>
              <a:rPr lang="en-US" dirty="0"/>
              <a:t>Exam at end of election cycle</a:t>
            </a:r>
          </a:p>
          <a:p>
            <a:r>
              <a:rPr lang="en-US" dirty="0"/>
              <a:t>It is the committee’s ultimate responsibility to report correctly and completely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93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8C5C124-9D10-4806-B4E7-EA14FE47C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86" r="1" b="1"/>
          <a:stretch/>
        </p:blipFill>
        <p:spPr>
          <a:xfrm>
            <a:off x="6327849" y="234347"/>
            <a:ext cx="5146360" cy="5903415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551425-7D4F-4C4E-B088-1D31F19A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90479"/>
            <a:ext cx="4957275" cy="11468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Order of Noncompliance</a:t>
            </a:r>
            <a:br>
              <a:rPr lang="en-US" sz="3400" dirty="0">
                <a:solidFill>
                  <a:schemeClr val="tx1"/>
                </a:solidFill>
              </a:rPr>
            </a:br>
            <a:r>
              <a:rPr lang="en-US" sz="3400" dirty="0">
                <a:solidFill>
                  <a:schemeClr val="tx1"/>
                </a:solidFill>
              </a:rPr>
              <a:t>and Formal Complaints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CF626858-3C29-4D7E-B7F9-BD7AA8C10D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5"/>
            <a:ext cx="4957273" cy="3446103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The Commissioner may file an order of noncompliance compelling compliance with all reporting laws/rules</a:t>
            </a:r>
          </a:p>
          <a:p>
            <a:r>
              <a:rPr lang="en-US" sz="1800" dirty="0"/>
              <a:t>Failure to file reports as required or fully/accurately disclose contributions </a:t>
            </a:r>
            <a:r>
              <a:rPr lang="en-US" sz="1800"/>
              <a:t>received and/or </a:t>
            </a:r>
            <a:r>
              <a:rPr lang="en-US" sz="1800" dirty="0"/>
              <a:t>expenditures made may lead to a formal campaign finance complaint being filed against </a:t>
            </a:r>
            <a:r>
              <a:rPr lang="en-US" sz="1800"/>
              <a:t>a committee</a:t>
            </a:r>
            <a:endParaRPr lang="en-US" sz="1800" dirty="0"/>
          </a:p>
          <a:p>
            <a:pPr lvl="1"/>
            <a:r>
              <a:rPr lang="en-US" sz="1600" dirty="0"/>
              <a:t>Complaint process is public- anyone can file a complaint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79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6306D-9901-4F47-9BF3-B93571011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Contact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E4BD1-9F88-4BDC-9DF1-0C23FA52DA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000" dirty="0">
                <a:solidFill>
                  <a:srgbClr val="000000"/>
                </a:solidFill>
                <a:hlinkClick r:id="rId2"/>
              </a:rPr>
              <a:t>https://politicalpractices.mt.gov/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Email: </a:t>
            </a:r>
            <a:r>
              <a:rPr lang="en-US" sz="2000" dirty="0">
                <a:solidFill>
                  <a:srgbClr val="000000"/>
                </a:solidFill>
                <a:hlinkClick r:id="rId3"/>
              </a:rPr>
              <a:t>cpphelp@mt.gov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dirty="0">
                <a:solidFill>
                  <a:srgbClr val="000000"/>
                </a:solidFill>
                <a:hlinkClick r:id="rId4"/>
              </a:rPr>
              <a:t>cppcompliance@mt.gov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Phone: (406) 444-2942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Facebook/Twitter: @MontanaCOPP</a:t>
            </a:r>
          </a:p>
          <a:p>
            <a:r>
              <a:rPr lang="en-US" sz="2000" dirty="0">
                <a:solidFill>
                  <a:srgbClr val="000000"/>
                </a:solidFill>
              </a:rPr>
              <a:t>Additional resources: </a:t>
            </a:r>
          </a:p>
          <a:p>
            <a:pPr lvl="1"/>
            <a:r>
              <a:rPr lang="en-US" dirty="0">
                <a:solidFill>
                  <a:srgbClr val="000000"/>
                </a:solidFill>
                <a:hlinkClick r:id="rId5"/>
              </a:rPr>
              <a:t>The Committee and treasurer guide to navigating </a:t>
            </a:r>
            <a:r>
              <a:rPr lang="en-US" dirty="0" err="1">
                <a:solidFill>
                  <a:srgbClr val="000000"/>
                </a:solidFill>
                <a:hlinkClick r:id="rId5"/>
              </a:rPr>
              <a:t>cers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hlinkClick r:id="rId6"/>
              </a:rPr>
              <a:t>Accounting and reporting manual for political committees (pink book)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0E277-A257-425E-9883-75FABAD8AE6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Photo credit:</a:t>
            </a:r>
          </a:p>
          <a:p>
            <a:pPr lvl="1"/>
            <a:r>
              <a:rPr lang="en-US" dirty="0"/>
              <a:t>Visit </a:t>
            </a:r>
            <a:r>
              <a:rPr lang="en-US" dirty="0" err="1"/>
              <a:t>montana</a:t>
            </a:r>
            <a:r>
              <a:rPr lang="en-US" dirty="0"/>
              <a:t> (</a:t>
            </a:r>
            <a:r>
              <a:rPr lang="en-US" dirty="0">
                <a:hlinkClick r:id="rId7"/>
              </a:rPr>
              <a:t>visitmt.com</a:t>
            </a:r>
            <a:r>
              <a:rPr lang="en-US" sz="1800" dirty="0"/>
              <a:t> and </a:t>
            </a:r>
            <a:r>
              <a:rPr lang="en-US" sz="1800" dirty="0">
                <a:hlinkClick r:id="rId8"/>
              </a:rPr>
              <a:t>facebook.com/</a:t>
            </a:r>
            <a:r>
              <a:rPr lang="en-US" sz="1800" dirty="0" err="1">
                <a:hlinkClick r:id="rId8"/>
              </a:rPr>
              <a:t>visitmontana</a:t>
            </a:r>
            <a:r>
              <a:rPr lang="en-US" sz="1800" dirty="0"/>
              <a:t>)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9423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7D5F-036E-4DE9-97B2-FB89E79F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File electronically, using 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E9AFD-48CA-49EA-B64E-C626616816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All reporting will be done electronically, using the campaign electronic reporting system (</a:t>
            </a:r>
            <a:r>
              <a:rPr lang="en-US" dirty="0" err="1"/>
              <a:t>cers</a:t>
            </a:r>
            <a:r>
              <a:rPr lang="en-US" dirty="0"/>
              <a:t>) </a:t>
            </a:r>
          </a:p>
          <a:p>
            <a:r>
              <a:rPr lang="en-US" dirty="0"/>
              <a:t>Access </a:t>
            </a:r>
            <a:r>
              <a:rPr lang="en-US" dirty="0" err="1"/>
              <a:t>Cers</a:t>
            </a:r>
            <a:r>
              <a:rPr lang="en-US" dirty="0"/>
              <a:t> from the </a:t>
            </a:r>
            <a:r>
              <a:rPr lang="en-US" dirty="0" err="1"/>
              <a:t>copp’s</a:t>
            </a:r>
            <a:r>
              <a:rPr lang="en-US" dirty="0"/>
              <a:t> website, </a:t>
            </a:r>
            <a:r>
              <a:rPr lang="en-US" dirty="0">
                <a:hlinkClick r:id="rId2"/>
              </a:rPr>
              <a:t>https://politicalpractices.mt.gov/</a:t>
            </a:r>
            <a:endParaRPr lang="en-US" dirty="0"/>
          </a:p>
          <a:p>
            <a:pPr lvl="1"/>
            <a:r>
              <a:rPr lang="en-US" dirty="0"/>
              <a:t>click the ‘</a:t>
            </a:r>
            <a:r>
              <a:rPr lang="en-US" dirty="0">
                <a:solidFill>
                  <a:srgbClr val="FF6600"/>
                </a:solidFill>
              </a:rPr>
              <a:t>access </a:t>
            </a:r>
            <a:r>
              <a:rPr lang="en-US" dirty="0" err="1">
                <a:solidFill>
                  <a:srgbClr val="FF6600"/>
                </a:solidFill>
              </a:rPr>
              <a:t>cers</a:t>
            </a:r>
            <a:r>
              <a:rPr lang="en-US" dirty="0" err="1"/>
              <a:t>’</a:t>
            </a:r>
            <a:r>
              <a:rPr lang="en-US" dirty="0"/>
              <a:t> icon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DC25B5-A670-40AE-A18E-0ECEB070EF3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27666" y="2063750"/>
            <a:ext cx="4819818" cy="3311525"/>
          </a:xfr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9A9596C7-B9E1-4630-940D-7374265FA466}"/>
              </a:ext>
            </a:extLst>
          </p:cNvPr>
          <p:cNvSpPr/>
          <p:nvPr/>
        </p:nvSpPr>
        <p:spPr>
          <a:xfrm>
            <a:off x="9152877" y="3906175"/>
            <a:ext cx="484632" cy="978408"/>
          </a:xfrm>
          <a:prstGeom prst="downArrow">
            <a:avLst/>
          </a:prstGeom>
          <a:solidFill>
            <a:srgbClr val="FF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6D3C72E-E030-4292-B907-0289918EAF21}"/>
              </a:ext>
            </a:extLst>
          </p:cNvPr>
          <p:cNvSpPr/>
          <p:nvPr/>
        </p:nvSpPr>
        <p:spPr>
          <a:xfrm>
            <a:off x="8048371" y="4749553"/>
            <a:ext cx="978408" cy="484632"/>
          </a:xfrm>
          <a:prstGeom prst="righ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32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D6A3-1765-F5EE-ED9E-99B3935D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Registering a new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72325-CFF8-CA45-B6C8-110700D5E9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Step 1: from the </a:t>
            </a:r>
            <a:r>
              <a:rPr lang="en-US" dirty="0" err="1"/>
              <a:t>cers</a:t>
            </a:r>
            <a:r>
              <a:rPr lang="en-US" dirty="0"/>
              <a:t> dashboard, click ‘access my account’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8B72A0D-1906-3773-0B51-5A199AE7EEB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27666" y="2063750"/>
            <a:ext cx="4819818" cy="3311525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FFDFD100-F225-073A-1C5F-56157D0B1417}"/>
              </a:ext>
            </a:extLst>
          </p:cNvPr>
          <p:cNvSpPr/>
          <p:nvPr/>
        </p:nvSpPr>
        <p:spPr>
          <a:xfrm>
            <a:off x="7224793" y="358793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4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EFD5-44C5-3300-1887-55EFEB263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Registering a new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4589D-A15A-273F-DA29-92D6907D22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Step 2: sign in via okta </a:t>
            </a:r>
          </a:p>
          <a:p>
            <a:r>
              <a:rPr lang="en-US" dirty="0"/>
              <a:t>Sign in using a username (email address) and password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3C41391-1866-4140-F327-A32FB88B67C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772524" y="2063750"/>
            <a:ext cx="1530101" cy="3311525"/>
          </a:xfrm>
        </p:spPr>
      </p:pic>
    </p:spTree>
    <p:extLst>
      <p:ext uri="{BB962C8B-B14F-4D97-AF65-F5344CB8AC3E}">
        <p14:creationId xmlns:p14="http://schemas.microsoft.com/office/powerpoint/2010/main" val="4266507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612FD-DB4A-E792-E44F-C2BD8B4E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Registering a new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9254B-05F2-2457-D9DD-22428AC72ED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Step 3: navigate to the ‘committees’ tab, then click ‘add new registration’</a:t>
            </a:r>
          </a:p>
          <a:p>
            <a:r>
              <a:rPr lang="en-US" dirty="0" err="1"/>
              <a:t>Cers</a:t>
            </a:r>
            <a:r>
              <a:rPr lang="en-US" dirty="0"/>
              <a:t> will prompt you to search for committee before a new one can be created</a:t>
            </a:r>
          </a:p>
          <a:p>
            <a:r>
              <a:rPr lang="en-US" dirty="0"/>
              <a:t>After search, click ‘add new registration’ to register a new committee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384F5BB-8949-9E24-6A13-D9FE78247AE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94400" y="2406005"/>
            <a:ext cx="5086350" cy="2627015"/>
          </a:xfr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B1D807C2-450F-0280-CDCD-02D0E71DC532}"/>
              </a:ext>
            </a:extLst>
          </p:cNvPr>
          <p:cNvSpPr/>
          <p:nvPr/>
        </p:nvSpPr>
        <p:spPr>
          <a:xfrm>
            <a:off x="7453710" y="365515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BBA64B1-E22D-11C4-94ED-AD7D06E707C0}"/>
              </a:ext>
            </a:extLst>
          </p:cNvPr>
          <p:cNvSpPr/>
          <p:nvPr/>
        </p:nvSpPr>
        <p:spPr>
          <a:xfrm>
            <a:off x="7134114" y="229305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8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D21B6-3B59-C981-B416-B9C0BCEC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Registering a new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D00FF-DC4D-C739-02E6-02FFEC7475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4: complete the committee registration by entering in all information</a:t>
            </a:r>
          </a:p>
          <a:p>
            <a:r>
              <a:rPr lang="en-US" dirty="0"/>
              <a:t>Committee type will be ‘incidental- local government’</a:t>
            </a:r>
          </a:p>
          <a:p>
            <a:r>
              <a:rPr lang="en-US" dirty="0"/>
              <a:t>When complete, click ‘save’</a:t>
            </a:r>
          </a:p>
          <a:p>
            <a:r>
              <a:rPr lang="en-US" dirty="0"/>
              <a:t>To file, certify, then click ‘submit and file’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D080CB-9121-3AD1-258E-B0748489928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94400" y="2191770"/>
            <a:ext cx="5086350" cy="3055485"/>
          </a:xfrm>
        </p:spPr>
      </p:pic>
    </p:spTree>
    <p:extLst>
      <p:ext uri="{BB962C8B-B14F-4D97-AF65-F5344CB8AC3E}">
        <p14:creationId xmlns:p14="http://schemas.microsoft.com/office/powerpoint/2010/main" val="41515004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2625</TotalTime>
  <Words>1695</Words>
  <Application>Microsoft Office PowerPoint</Application>
  <PresentationFormat>Widescreen</PresentationFormat>
  <Paragraphs>172</Paragraphs>
  <Slides>42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Impact</vt:lpstr>
      <vt:lpstr>Main Event</vt:lpstr>
      <vt:lpstr>COMMITTEE finance Reporting</vt:lpstr>
      <vt:lpstr>School districts-  election activity</vt:lpstr>
      <vt:lpstr>School district committees-  report to COPP!</vt:lpstr>
      <vt:lpstr>PowerPoint Presentation</vt:lpstr>
      <vt:lpstr>File electronically, using CERs</vt:lpstr>
      <vt:lpstr>Registering a new committee</vt:lpstr>
      <vt:lpstr>Registering a new committee</vt:lpstr>
      <vt:lpstr>Registering a new committee</vt:lpstr>
      <vt:lpstr>Registering a new committee</vt:lpstr>
      <vt:lpstr>Update the C2 Within 5 days of change </vt:lpstr>
      <vt:lpstr>REVIEW</vt:lpstr>
      <vt:lpstr>Reporting dates</vt:lpstr>
      <vt:lpstr>Filing a committee finance report</vt:lpstr>
      <vt:lpstr>Filing a committee finance report</vt:lpstr>
      <vt:lpstr>Filing a committee finance report</vt:lpstr>
      <vt:lpstr>Filing a committee finance report</vt:lpstr>
      <vt:lpstr>REVIEW</vt:lpstr>
      <vt:lpstr>Tips For Reporting expenditures!</vt:lpstr>
      <vt:lpstr>reporting expenditures</vt:lpstr>
      <vt:lpstr>Adding an expenditure</vt:lpstr>
      <vt:lpstr>Adding an expenditure</vt:lpstr>
      <vt:lpstr>Reporting expenditures</vt:lpstr>
      <vt:lpstr>Reporting expenditures</vt:lpstr>
      <vt:lpstr>Reporting expenditures</vt:lpstr>
      <vt:lpstr>Add an attachment</vt:lpstr>
      <vt:lpstr>Add an attachment</vt:lpstr>
      <vt:lpstr>Social Media Expenditure Reporting</vt:lpstr>
      <vt:lpstr>Reporting – debts and payments</vt:lpstr>
      <vt:lpstr>Adding a debt</vt:lpstr>
      <vt:lpstr>Adding a debt</vt:lpstr>
      <vt:lpstr>debts</vt:lpstr>
      <vt:lpstr>Adding a payment</vt:lpstr>
      <vt:lpstr>Adding a payment</vt:lpstr>
      <vt:lpstr>payments</vt:lpstr>
      <vt:lpstr>REVIEW</vt:lpstr>
      <vt:lpstr>Reminder: Certify and file the report!</vt:lpstr>
      <vt:lpstr>Additional items and information</vt:lpstr>
      <vt:lpstr>attribution</vt:lpstr>
      <vt:lpstr>Attribution webpage</vt:lpstr>
      <vt:lpstr>Inspection Reports &amp; Exams</vt:lpstr>
      <vt:lpstr>Order of Noncompliance and Formal Complaints</vt:lpstr>
      <vt:lpstr>Questions? Contact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Campaign finance Reporting</dc:title>
  <dc:creator>Beall, Katie</dc:creator>
  <cp:lastModifiedBy>Cook, Scott</cp:lastModifiedBy>
  <cp:revision>97</cp:revision>
  <cp:lastPrinted>2022-03-01T22:05:10Z</cp:lastPrinted>
  <dcterms:created xsi:type="dcterms:W3CDTF">2020-03-02T23:23:50Z</dcterms:created>
  <dcterms:modified xsi:type="dcterms:W3CDTF">2023-02-03T21:59:34Z</dcterms:modified>
</cp:coreProperties>
</file>