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8" r:id="rId4"/>
    <p:sldId id="263" r:id="rId5"/>
    <p:sldId id="264" r:id="rId6"/>
    <p:sldId id="279" r:id="rId7"/>
    <p:sldId id="259" r:id="rId8"/>
    <p:sldId id="261" r:id="rId9"/>
    <p:sldId id="262" r:id="rId10"/>
    <p:sldId id="260" r:id="rId11"/>
    <p:sldId id="265" r:id="rId12"/>
    <p:sldId id="267" r:id="rId13"/>
    <p:sldId id="268" r:id="rId14"/>
    <p:sldId id="269" r:id="rId15"/>
    <p:sldId id="270" r:id="rId16"/>
    <p:sldId id="272" r:id="rId17"/>
    <p:sldId id="274" r:id="rId18"/>
    <p:sldId id="275" r:id="rId19"/>
    <p:sldId id="276" r:id="rId20"/>
    <p:sldId id="277" r:id="rId21"/>
    <p:sldId id="280" r:id="rId22"/>
    <p:sldId id="273" r:id="rId23"/>
    <p:sldId id="278" r:id="rId24"/>
    <p:sldId id="281"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D3D0F8-57E2-4AD0-9CE7-37C02E84B13A}">
          <p14:sldIdLst>
            <p14:sldId id="256"/>
            <p14:sldId id="257"/>
            <p14:sldId id="258"/>
            <p14:sldId id="263"/>
            <p14:sldId id="264"/>
            <p14:sldId id="279"/>
            <p14:sldId id="259"/>
            <p14:sldId id="261"/>
            <p14:sldId id="262"/>
            <p14:sldId id="260"/>
            <p14:sldId id="265"/>
            <p14:sldId id="267"/>
            <p14:sldId id="268"/>
            <p14:sldId id="269"/>
            <p14:sldId id="270"/>
            <p14:sldId id="272"/>
            <p14:sldId id="274"/>
            <p14:sldId id="275"/>
            <p14:sldId id="276"/>
            <p14:sldId id="277"/>
            <p14:sldId id="280"/>
            <p14:sldId id="273"/>
            <p14:sldId id="278"/>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803" autoAdjust="0"/>
  </p:normalViewPr>
  <p:slideViewPr>
    <p:cSldViewPr snapToGrid="0">
      <p:cViewPr varScale="1">
        <p:scale>
          <a:sx n="77" d="100"/>
          <a:sy n="77" d="100"/>
        </p:scale>
        <p:origin x="18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C346BB-BB67-4B9C-B069-C80C86848B4B}" type="datetimeFigureOut">
              <a:rPr lang="en-US" smtClean="0"/>
              <a:t>7/18/2019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D444D-9E7B-45BE-A153-BAE3DCDC74E1}" type="slidenum">
              <a:rPr lang="en-US" smtClean="0"/>
              <a:t>‹#›</a:t>
            </a:fld>
            <a:endParaRPr lang="en-US" dirty="0"/>
          </a:p>
        </p:txBody>
      </p:sp>
    </p:spTree>
    <p:extLst>
      <p:ext uri="{BB962C8B-B14F-4D97-AF65-F5344CB8AC3E}">
        <p14:creationId xmlns:p14="http://schemas.microsoft.com/office/powerpoint/2010/main" val="9652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oliticalpractices.mt.gov/Home/Campaign-Finance-and-Practices/Expenditures-Paid-Communicat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oliticalpractices.mt.gov/Education-and-Resources/Attribution-Inform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oliticalpractices.mt.gov/Portals/144/2018%20Communication%20assets/PDFs%20for%20website/Sample%20Inspection%20Report.pdf?ver=2019-01-07-165351-57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a:t>
            </a:fld>
            <a:endParaRPr lang="en-US" dirty="0"/>
          </a:p>
        </p:txBody>
      </p:sp>
    </p:spTree>
    <p:extLst>
      <p:ext uri="{BB962C8B-B14F-4D97-AF65-F5344CB8AC3E}">
        <p14:creationId xmlns:p14="http://schemas.microsoft.com/office/powerpoint/2010/main" val="351955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10</a:t>
            </a:fld>
            <a:endParaRPr lang="en-US" dirty="0"/>
          </a:p>
        </p:txBody>
      </p:sp>
    </p:spTree>
    <p:extLst>
      <p:ext uri="{BB962C8B-B14F-4D97-AF65-F5344CB8AC3E}">
        <p14:creationId xmlns:p14="http://schemas.microsoft.com/office/powerpoint/2010/main" val="421375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11</a:t>
            </a:fld>
            <a:endParaRPr lang="en-US" dirty="0"/>
          </a:p>
        </p:txBody>
      </p:sp>
    </p:spTree>
    <p:extLst>
      <p:ext uri="{BB962C8B-B14F-4D97-AF65-F5344CB8AC3E}">
        <p14:creationId xmlns:p14="http://schemas.microsoft.com/office/powerpoint/2010/main" val="191443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 Be specific! “Consultant” is not specific enough. Marketing consultant, political strategy consultant, etc. should be used. </a:t>
            </a:r>
          </a:p>
          <a:p>
            <a:endParaRPr lang="en-US" dirty="0"/>
          </a:p>
          <a:p>
            <a:r>
              <a:rPr lang="en-US" dirty="0"/>
              <a:t>Volunteering time</a:t>
            </a:r>
          </a:p>
          <a:p>
            <a:endParaRPr lang="en-US" dirty="0"/>
          </a:p>
          <a:p>
            <a:r>
              <a:rPr lang="en-US" dirty="0"/>
              <a:t>**Anonymous contributions are illegal**</a:t>
            </a:r>
          </a:p>
          <a:p>
            <a:endParaRPr lang="en-US" dirty="0"/>
          </a:p>
          <a:p>
            <a:r>
              <a:rPr lang="en-US" b="1" dirty="0"/>
              <a:t>TIP: </a:t>
            </a:r>
            <a:r>
              <a:rPr lang="en-US" dirty="0"/>
              <a:t>CERS tracks cumulative contribution amounts (useful tool)</a:t>
            </a:r>
          </a:p>
        </p:txBody>
      </p:sp>
      <p:sp>
        <p:nvSpPr>
          <p:cNvPr id="4" name="Slide Number Placeholder 3"/>
          <p:cNvSpPr>
            <a:spLocks noGrp="1"/>
          </p:cNvSpPr>
          <p:nvPr>
            <p:ph type="sldNum" sz="quarter" idx="5"/>
          </p:nvPr>
        </p:nvSpPr>
        <p:spPr/>
        <p:txBody>
          <a:bodyPr/>
          <a:lstStyle/>
          <a:p>
            <a:fld id="{7FBD444D-9E7B-45BE-A153-BAE3DCDC74E1}" type="slidenum">
              <a:rPr lang="en-US" smtClean="0"/>
              <a:t>12</a:t>
            </a:fld>
            <a:endParaRPr lang="en-US" dirty="0"/>
          </a:p>
        </p:txBody>
      </p:sp>
    </p:spTree>
    <p:extLst>
      <p:ext uri="{BB962C8B-B14F-4D97-AF65-F5344CB8AC3E}">
        <p14:creationId xmlns:p14="http://schemas.microsoft.com/office/powerpoint/2010/main" val="271588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 </a:t>
            </a:r>
            <a:r>
              <a:rPr lang="en-US" dirty="0"/>
              <a:t>CERS tracks cumulative contribution amounts (useful tool)</a:t>
            </a:r>
          </a:p>
        </p:txBody>
      </p:sp>
      <p:sp>
        <p:nvSpPr>
          <p:cNvPr id="4" name="Slide Number Placeholder 3"/>
          <p:cNvSpPr>
            <a:spLocks noGrp="1"/>
          </p:cNvSpPr>
          <p:nvPr>
            <p:ph type="sldNum" sz="quarter" idx="5"/>
          </p:nvPr>
        </p:nvSpPr>
        <p:spPr/>
        <p:txBody>
          <a:bodyPr/>
          <a:lstStyle/>
          <a:p>
            <a:fld id="{7FBD444D-9E7B-45BE-A153-BAE3DCDC74E1}" type="slidenum">
              <a:rPr lang="en-US" smtClean="0"/>
              <a:t>13</a:t>
            </a:fld>
            <a:endParaRPr lang="en-US" dirty="0"/>
          </a:p>
        </p:txBody>
      </p:sp>
    </p:spTree>
    <p:extLst>
      <p:ext uri="{BB962C8B-B14F-4D97-AF65-F5344CB8AC3E}">
        <p14:creationId xmlns:p14="http://schemas.microsoft.com/office/powerpoint/2010/main" val="47700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 Be specific! “Consultant” is not specific enough. Marketing consultant, political strategy consultant, etc. should be used. </a:t>
            </a:r>
          </a:p>
          <a:p>
            <a:endParaRPr lang="en-US" dirty="0"/>
          </a:p>
          <a:p>
            <a:r>
              <a:rPr lang="en-US" dirty="0"/>
              <a:t>**Anonymous contributions are illegal**</a:t>
            </a:r>
          </a:p>
          <a:p>
            <a:r>
              <a:rPr lang="en-US" dirty="0"/>
              <a:t>CERS tracks cumulative contribution amounts (useful tool)</a:t>
            </a:r>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14</a:t>
            </a:fld>
            <a:endParaRPr lang="en-US" dirty="0"/>
          </a:p>
        </p:txBody>
      </p:sp>
    </p:spTree>
    <p:extLst>
      <p:ext uri="{BB962C8B-B14F-4D97-AF65-F5344CB8AC3E}">
        <p14:creationId xmlns:p14="http://schemas.microsoft.com/office/powerpoint/2010/main" val="221802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date contribution received </a:t>
            </a:r>
          </a:p>
          <a:p>
            <a:r>
              <a:rPr lang="en-US" dirty="0"/>
              <a:t>*Campaign must deposit all contributions within five days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$900 contribution limit for political party committees to candidates</a:t>
            </a:r>
          </a:p>
        </p:txBody>
      </p:sp>
      <p:sp>
        <p:nvSpPr>
          <p:cNvPr id="4" name="Slide Number Placeholder 3"/>
          <p:cNvSpPr>
            <a:spLocks noGrp="1"/>
          </p:cNvSpPr>
          <p:nvPr>
            <p:ph type="sldNum" sz="quarter" idx="5"/>
          </p:nvPr>
        </p:nvSpPr>
        <p:spPr/>
        <p:txBody>
          <a:bodyPr/>
          <a:lstStyle/>
          <a:p>
            <a:fld id="{7FBD444D-9E7B-45BE-A153-BAE3DCDC74E1}" type="slidenum">
              <a:rPr lang="en-US" smtClean="0"/>
              <a:t>15</a:t>
            </a:fld>
            <a:endParaRPr lang="en-US" dirty="0"/>
          </a:p>
        </p:txBody>
      </p:sp>
    </p:spTree>
    <p:extLst>
      <p:ext uri="{BB962C8B-B14F-4D97-AF65-F5344CB8AC3E}">
        <p14:creationId xmlns:p14="http://schemas.microsoft.com/office/powerpoint/2010/main" val="2370030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Audit: This means that expenses must be paid by check, debit card, wire transfer or other electronic means that clearly identify the person who received payment from a campaign account and the payment date. </a:t>
            </a:r>
          </a:p>
          <a:p>
            <a:pPr marL="174708" indent="-174708">
              <a:buFont typeface="Arial" panose="020B0604020202020204" pitchFamily="34" charset="0"/>
              <a:buChar char="•"/>
            </a:pPr>
            <a:r>
              <a:rPr lang="en-US" dirty="0"/>
              <a:t>Strongly advised not to use petty cash (Also, petty cash is no longer allowed after October 1, 2019)</a:t>
            </a:r>
          </a:p>
          <a:p>
            <a:pPr marL="174708" indent="-174708">
              <a:buFont typeface="Arial" panose="020B0604020202020204" pitchFamily="34" charset="0"/>
              <a:buChar char="•"/>
            </a:pPr>
            <a:endParaRPr lang="en-US" dirty="0"/>
          </a:p>
          <a:p>
            <a:r>
              <a:rPr lang="en-US" dirty="0"/>
              <a:t>Examples: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1000 yard signs with “J Coffee for </a:t>
            </a:r>
            <a:r>
              <a:rPr lang="en-US" dirty="0" err="1"/>
              <a:t>Commish</a:t>
            </a:r>
            <a:r>
              <a:rPr lang="en-US" dirty="0"/>
              <a:t>,”  50 “vote for Jane” t-shirts, gasoline for drive from billings to Helena (218 miles) for </a:t>
            </a:r>
            <a:r>
              <a:rPr lang="en-US" dirty="0" err="1"/>
              <a:t>xyz</a:t>
            </a:r>
            <a:r>
              <a:rPr lang="en-US" dirty="0"/>
              <a:t> convention</a:t>
            </a:r>
          </a:p>
          <a:p>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16</a:t>
            </a:fld>
            <a:endParaRPr lang="en-US" dirty="0"/>
          </a:p>
        </p:txBody>
      </p:sp>
    </p:spTree>
    <p:extLst>
      <p:ext uri="{BB962C8B-B14F-4D97-AF65-F5344CB8AC3E}">
        <p14:creationId xmlns:p14="http://schemas.microsoft.com/office/powerpoint/2010/main" val="172740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Guide to paid communications: </a:t>
            </a:r>
            <a:r>
              <a:rPr lang="en-US" dirty="0">
                <a:hlinkClick r:id="rId3"/>
              </a:rPr>
              <a:t>http://politicalpractices.mt.gov/Home/Campaign-Finance-and-Practices/Expenditures-Paid-Communications</a:t>
            </a:r>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17</a:t>
            </a:fld>
            <a:endParaRPr lang="en-US" dirty="0"/>
          </a:p>
        </p:txBody>
      </p:sp>
    </p:spTree>
    <p:extLst>
      <p:ext uri="{BB962C8B-B14F-4D97-AF65-F5344CB8AC3E}">
        <p14:creationId xmlns:p14="http://schemas.microsoft.com/office/powerpoint/2010/main" val="3878499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Attribution Information Guide: </a:t>
            </a:r>
            <a:r>
              <a:rPr lang="en-US" dirty="0">
                <a:hlinkClick r:id="rId3"/>
              </a:rPr>
              <a:t>http://politicalpractices.mt.gov/Education-and-Resources/Attribution-Information</a:t>
            </a:r>
            <a:endParaRPr lang="en-US" dirty="0"/>
          </a:p>
          <a:p>
            <a:endParaRPr lang="en-US" dirty="0"/>
          </a:p>
          <a:p>
            <a:r>
              <a:rPr lang="en-US" b="1" dirty="0"/>
              <a:t>If your campaign material is too small to include an attribution, </a:t>
            </a:r>
            <a:r>
              <a:rPr lang="en-US" dirty="0"/>
              <a:t>you must file a copy of the material or item with the Commissioner of Political Practices with attribution at the time the material is published.</a:t>
            </a:r>
          </a:p>
          <a:p>
            <a:endParaRPr lang="en-US" dirty="0"/>
          </a:p>
          <a:p>
            <a:r>
              <a:rPr lang="en-US" b="1" dirty="0"/>
              <a:t>If you fail to attribute an election communication</a:t>
            </a:r>
            <a:r>
              <a:rPr lang="en-US" dirty="0"/>
              <a:t>, the person financing the communication must notify the Commissioner of Political Practices within two days of discovering the error and make every reasonable effort to bring the material into compliance. </a:t>
            </a:r>
            <a:r>
              <a:rPr lang="en-US" b="1" dirty="0"/>
              <a:t>No materials should be disseminated that are not in compliance. </a:t>
            </a:r>
            <a:r>
              <a:rPr lang="en-US" dirty="0"/>
              <a:t>Any communications must be pulled until they have been corrected.</a:t>
            </a:r>
          </a:p>
        </p:txBody>
      </p:sp>
      <p:sp>
        <p:nvSpPr>
          <p:cNvPr id="4" name="Slide Number Placeholder 3"/>
          <p:cNvSpPr>
            <a:spLocks noGrp="1"/>
          </p:cNvSpPr>
          <p:nvPr>
            <p:ph type="sldNum" sz="quarter" idx="5"/>
          </p:nvPr>
        </p:nvSpPr>
        <p:spPr/>
        <p:txBody>
          <a:bodyPr/>
          <a:lstStyle/>
          <a:p>
            <a:fld id="{7FBD444D-9E7B-45BE-A153-BAE3DCDC74E1}" type="slidenum">
              <a:rPr lang="en-US" smtClean="0"/>
              <a:t>18</a:t>
            </a:fld>
            <a:endParaRPr lang="en-US" dirty="0"/>
          </a:p>
        </p:txBody>
      </p:sp>
    </p:spTree>
    <p:extLst>
      <p:ext uri="{BB962C8B-B14F-4D97-AF65-F5344CB8AC3E}">
        <p14:creationId xmlns:p14="http://schemas.microsoft.com/office/powerpoint/2010/main" val="260459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level of reporting detail is required for debts as with expenditures</a:t>
            </a:r>
          </a:p>
        </p:txBody>
      </p:sp>
      <p:sp>
        <p:nvSpPr>
          <p:cNvPr id="4" name="Slide Number Placeholder 3"/>
          <p:cNvSpPr>
            <a:spLocks noGrp="1"/>
          </p:cNvSpPr>
          <p:nvPr>
            <p:ph type="sldNum" sz="quarter" idx="5"/>
          </p:nvPr>
        </p:nvSpPr>
        <p:spPr/>
        <p:txBody>
          <a:bodyPr/>
          <a:lstStyle/>
          <a:p>
            <a:fld id="{7FBD444D-9E7B-45BE-A153-BAE3DCDC74E1}" type="slidenum">
              <a:rPr lang="en-US" smtClean="0"/>
              <a:t>19</a:t>
            </a:fld>
            <a:endParaRPr lang="en-US" dirty="0"/>
          </a:p>
        </p:txBody>
      </p:sp>
    </p:spTree>
    <p:extLst>
      <p:ext uri="{BB962C8B-B14F-4D97-AF65-F5344CB8AC3E}">
        <p14:creationId xmlns:p14="http://schemas.microsoft.com/office/powerpoint/2010/main" val="379732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a:t>
            </a:fld>
            <a:endParaRPr lang="en-US" dirty="0"/>
          </a:p>
        </p:txBody>
      </p:sp>
    </p:spTree>
    <p:extLst>
      <p:ext uri="{BB962C8B-B14F-4D97-AF65-F5344CB8AC3E}">
        <p14:creationId xmlns:p14="http://schemas.microsoft.com/office/powerpoint/2010/main" val="3339542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Inspection Report:</a:t>
            </a:r>
          </a:p>
          <a:p>
            <a:endParaRPr lang="en-US" dirty="0"/>
          </a:p>
          <a:p>
            <a:r>
              <a:rPr lang="en-US" dirty="0"/>
              <a:t>The </a:t>
            </a:r>
            <a:r>
              <a:rPr lang="en-US" b="1" dirty="0"/>
              <a:t>Inspection Report </a:t>
            </a:r>
            <a:r>
              <a:rPr lang="en-US" dirty="0"/>
              <a:t>identifies any issues that the candidate or committee must address in their campaign finance reports in order to comply with Montana law. For example, an </a:t>
            </a:r>
            <a:r>
              <a:rPr lang="en-US" b="1" dirty="0"/>
              <a:t>Inspection Report </a:t>
            </a:r>
            <a:r>
              <a:rPr lang="en-US" dirty="0"/>
              <a:t>will alert candidates to items that require additional detail or information, items that may not be reported in the correct place or manner, or other potential issues. </a:t>
            </a:r>
            <a:r>
              <a:rPr lang="en-US" dirty="0">
                <a:hlinkClick r:id="rId3"/>
              </a:rPr>
              <a:t>Click here</a:t>
            </a:r>
            <a:r>
              <a:rPr lang="en-US" dirty="0"/>
              <a:t> to see a sample Inspection Report.</a:t>
            </a:r>
          </a:p>
          <a:p>
            <a:endParaRPr lang="en-US" dirty="0"/>
          </a:p>
          <a:p>
            <a:r>
              <a:rPr lang="en-US" dirty="0"/>
              <a:t>Information about the COPP’s inspection and exam process: http://politicalpractices.mt.gov/Education-and-Resources/Inspection-and-Exam-Process </a:t>
            </a:r>
          </a:p>
        </p:txBody>
      </p:sp>
      <p:sp>
        <p:nvSpPr>
          <p:cNvPr id="4" name="Slide Number Placeholder 3"/>
          <p:cNvSpPr>
            <a:spLocks noGrp="1"/>
          </p:cNvSpPr>
          <p:nvPr>
            <p:ph type="sldNum" sz="quarter" idx="5"/>
          </p:nvPr>
        </p:nvSpPr>
        <p:spPr/>
        <p:txBody>
          <a:bodyPr/>
          <a:lstStyle/>
          <a:p>
            <a:fld id="{7FBD444D-9E7B-45BE-A153-BAE3DCDC74E1}" type="slidenum">
              <a:rPr lang="en-US" smtClean="0"/>
              <a:t>20</a:t>
            </a:fld>
            <a:endParaRPr lang="en-US" dirty="0"/>
          </a:p>
        </p:txBody>
      </p:sp>
    </p:spTree>
    <p:extLst>
      <p:ext uri="{BB962C8B-B14F-4D97-AF65-F5344CB8AC3E}">
        <p14:creationId xmlns:p14="http://schemas.microsoft.com/office/powerpoint/2010/main" val="3412282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To include an addendum in a campaign finance report, first, note in the "purpose" description "See addendum." Then, email cppcompliance@mt.gov, explain that you have an addendum to add for your C-5 report for the dates of xx/xx/xxxx-xx/xx/xxxx, and include the missing information in the email text. The COPP will upload the addendum's information to the CERS database.</a:t>
            </a:r>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22</a:t>
            </a:fld>
            <a:endParaRPr lang="en-US" dirty="0"/>
          </a:p>
        </p:txBody>
      </p:sp>
    </p:spTree>
    <p:extLst>
      <p:ext uri="{BB962C8B-B14F-4D97-AF65-F5344CB8AC3E}">
        <p14:creationId xmlns:p14="http://schemas.microsoft.com/office/powerpoint/2010/main" val="167603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 and committee information page has info about: </a:t>
            </a:r>
          </a:p>
          <a:p>
            <a:pPr marL="174708" indent="-174708">
              <a:buFont typeface="Arial" panose="020B0604020202020204" pitchFamily="34" charset="0"/>
              <a:buChar char="•"/>
            </a:pPr>
            <a:r>
              <a:rPr lang="en-US" dirty="0"/>
              <a:t>FAQ for 2019 city candidates</a:t>
            </a:r>
          </a:p>
          <a:p>
            <a:pPr marL="174708" indent="-174708">
              <a:buFont typeface="Arial" panose="020B0604020202020204" pitchFamily="34" charset="0"/>
              <a:buChar char="•"/>
            </a:pPr>
            <a:r>
              <a:rPr lang="en-US" dirty="0"/>
              <a:t>Campaign finance laws</a:t>
            </a:r>
          </a:p>
          <a:p>
            <a:pPr marL="174708" indent="-174708">
              <a:buFont typeface="Arial" panose="020B0604020202020204" pitchFamily="34" charset="0"/>
              <a:buChar char="•"/>
            </a:pPr>
            <a:r>
              <a:rPr lang="en-US" dirty="0"/>
              <a:t>Campaign finance process (accounting and reporting manual for candidates and treasurers, guide to registering, inspection and exam process, FAQ for closing out campaign account post-primary and post-general)</a:t>
            </a:r>
          </a:p>
          <a:p>
            <a:pPr marL="174708" indent="-174708">
              <a:buFont typeface="Arial" panose="020B0604020202020204" pitchFamily="34" charset="0"/>
              <a:buChar char="•"/>
            </a:pPr>
            <a:r>
              <a:rPr lang="en-US" dirty="0"/>
              <a:t>Guide to all campaign finance forms</a:t>
            </a:r>
          </a:p>
          <a:p>
            <a:pPr marL="174708" indent="-174708">
              <a:buFont typeface="Arial" panose="020B0604020202020204" pitchFamily="34" charset="0"/>
              <a:buChar char="•"/>
            </a:pPr>
            <a:r>
              <a:rPr lang="en-US" dirty="0"/>
              <a:t>Guides! Guide to required “Paid for by” info and how to report paid communications, yard signs</a:t>
            </a:r>
          </a:p>
          <a:p>
            <a:pPr marL="174708" indent="-174708">
              <a:buFont typeface="Arial" panose="020B0604020202020204" pitchFamily="34" charset="0"/>
              <a:buChar char="•"/>
            </a:pPr>
            <a:r>
              <a:rPr lang="en-US" dirty="0"/>
              <a:t>Complaint info, etc.</a:t>
            </a:r>
          </a:p>
          <a:p>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23</a:t>
            </a:fld>
            <a:endParaRPr lang="en-US" dirty="0"/>
          </a:p>
        </p:txBody>
      </p:sp>
    </p:spTree>
    <p:extLst>
      <p:ext uri="{BB962C8B-B14F-4D97-AF65-F5344CB8AC3E}">
        <p14:creationId xmlns:p14="http://schemas.microsoft.com/office/powerpoint/2010/main" val="277245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3</a:t>
            </a:fld>
            <a:endParaRPr lang="en-US" dirty="0"/>
          </a:p>
        </p:txBody>
      </p:sp>
    </p:spTree>
    <p:extLst>
      <p:ext uri="{BB962C8B-B14F-4D97-AF65-F5344CB8AC3E}">
        <p14:creationId xmlns:p14="http://schemas.microsoft.com/office/powerpoint/2010/main" val="56683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C1-A</a:t>
            </a:r>
          </a:p>
          <a:p>
            <a:r>
              <a:rPr lang="en-US" dirty="0"/>
              <a:t>On a C-1A form, candidates must designate themselves either a 'B' box candidate (less than $500 will be cumulatively raised and spent), or a 'C' box candidate (more than $500 raised/spent). ‘C’ box candidates must file campaign finance reports with our office. </a:t>
            </a:r>
          </a:p>
          <a:p>
            <a:endParaRPr lang="en-US" dirty="0"/>
          </a:p>
          <a:p>
            <a:r>
              <a:rPr lang="en-US" dirty="0"/>
              <a:t>C-1A Statement of Candidate form must be updated WITHIN 5 days if any information changes (e.g. email address, contact info, banking info, treasurer info, etc.)</a:t>
            </a:r>
          </a:p>
          <a:p>
            <a:endParaRPr lang="en-US" dirty="0"/>
          </a:p>
          <a:p>
            <a:r>
              <a:rPr lang="en-US" b="1" dirty="0"/>
              <a:t>C-7s: </a:t>
            </a:r>
          </a:p>
          <a:p>
            <a:endParaRPr lang="en-US" dirty="0"/>
          </a:p>
          <a:p>
            <a:pPr lvl="1">
              <a:buFont typeface="+mj-lt"/>
              <a:buAutoNum type="arabicPeriod"/>
            </a:pPr>
            <a:r>
              <a:rPr lang="en-US" dirty="0"/>
              <a:t>Primary election: August 24-September 10</a:t>
            </a:r>
          </a:p>
          <a:p>
            <a:pPr lvl="1">
              <a:buFont typeface="+mj-lt"/>
              <a:buAutoNum type="arabicPeriod"/>
            </a:pPr>
            <a:r>
              <a:rPr lang="en-US" dirty="0"/>
              <a:t>October 15-November 5: C-7s due (for general)</a:t>
            </a:r>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4</a:t>
            </a:fld>
            <a:endParaRPr lang="en-US" dirty="0"/>
          </a:p>
        </p:txBody>
      </p:sp>
    </p:spTree>
    <p:extLst>
      <p:ext uri="{BB962C8B-B14F-4D97-AF65-F5344CB8AC3E}">
        <p14:creationId xmlns:p14="http://schemas.microsoft.com/office/powerpoint/2010/main" val="309647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Starting November 2019, all candidates—regardless of type (statewide, district, city, etc.) will follow the same C-5 reporting calendar</a:t>
            </a:r>
          </a:p>
          <a:p>
            <a:endParaRPr lang="en-US" dirty="0"/>
          </a:p>
          <a:p>
            <a:r>
              <a:rPr lang="en-US" dirty="0"/>
              <a:t>*TIP: Make yourself relevant reminders for report due dates!</a:t>
            </a:r>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5</a:t>
            </a:fld>
            <a:endParaRPr lang="en-US" dirty="0"/>
          </a:p>
        </p:txBody>
      </p:sp>
    </p:spTree>
    <p:extLst>
      <p:ext uri="{BB962C8B-B14F-4D97-AF65-F5344CB8AC3E}">
        <p14:creationId xmlns:p14="http://schemas.microsoft.com/office/powerpoint/2010/main" val="293781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Montana campaign finance law protects the public’s right to know who is paying to finance elections.</a:t>
            </a:r>
          </a:p>
          <a:p>
            <a:endParaRPr lang="en-US" dirty="0"/>
          </a:p>
          <a:p>
            <a:r>
              <a:rPr lang="en-US" dirty="0"/>
              <a:t>Every Montanan must be able to look at any election expense and be able to know who financed the material in addition to telling it apart from other, similar activities.</a:t>
            </a:r>
          </a:p>
          <a:p>
            <a:pPr lvl="1"/>
            <a:endParaRPr lang="en-US" dirty="0"/>
          </a:p>
          <a:p>
            <a:pPr lvl="1"/>
            <a:r>
              <a:rPr lang="en-US" dirty="0"/>
              <a:t>As a candidate, you are required to disclose campaign-finance related details to ensure transparency. You ensure Montanans elections remain transparent by reporting contributions and expenditures with enough detail so they are both distinguishable and are easily attributed back to their source.</a:t>
            </a:r>
          </a:p>
          <a:p>
            <a:endParaRPr lang="en-US" dirty="0"/>
          </a:p>
          <a:p>
            <a:endParaRPr lang="en-US" dirty="0"/>
          </a:p>
          <a:p>
            <a:pPr lvl="1"/>
            <a:endParaRPr lang="en-US" dirty="0"/>
          </a:p>
          <a:p>
            <a:pPr lvl="1"/>
            <a:r>
              <a:rPr lang="en-US" dirty="0"/>
              <a:t>	</a:t>
            </a:r>
          </a:p>
        </p:txBody>
      </p:sp>
      <p:sp>
        <p:nvSpPr>
          <p:cNvPr id="4" name="Slide Number Placeholder 3"/>
          <p:cNvSpPr>
            <a:spLocks noGrp="1"/>
          </p:cNvSpPr>
          <p:nvPr>
            <p:ph type="sldNum" sz="quarter" idx="5"/>
          </p:nvPr>
        </p:nvSpPr>
        <p:spPr/>
        <p:txBody>
          <a:bodyPr/>
          <a:lstStyle/>
          <a:p>
            <a:fld id="{7FBD444D-9E7B-45BE-A153-BAE3DCDC74E1}" type="slidenum">
              <a:rPr lang="en-US" smtClean="0"/>
              <a:t>6</a:t>
            </a:fld>
            <a:endParaRPr lang="en-US" dirty="0"/>
          </a:p>
        </p:txBody>
      </p:sp>
    </p:spTree>
    <p:extLst>
      <p:ext uri="{BB962C8B-B14F-4D97-AF65-F5344CB8AC3E}">
        <p14:creationId xmlns:p14="http://schemas.microsoft.com/office/powerpoint/2010/main" val="91143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FBD444D-9E7B-45BE-A153-BAE3DCDC74E1}" type="slidenum">
              <a:rPr lang="en-US" smtClean="0"/>
              <a:t>7</a:t>
            </a:fld>
            <a:endParaRPr lang="en-US" dirty="0"/>
          </a:p>
        </p:txBody>
      </p:sp>
    </p:spTree>
    <p:extLst>
      <p:ext uri="{BB962C8B-B14F-4D97-AF65-F5344CB8AC3E}">
        <p14:creationId xmlns:p14="http://schemas.microsoft.com/office/powerpoint/2010/main" val="217897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Contribution limits apply PER ELECTION. </a:t>
            </a:r>
          </a:p>
          <a:p>
            <a:endParaRPr lang="en-US" dirty="0"/>
          </a:p>
          <a:p>
            <a:r>
              <a:rPr lang="en-US" dirty="0"/>
              <a:t>If there is not a contested primary, there is only ONE election to which contribution limits apply. </a:t>
            </a:r>
          </a:p>
          <a:p>
            <a:endParaRPr lang="en-US" dirty="0"/>
          </a:p>
          <a:p>
            <a:r>
              <a:rPr lang="en-US" dirty="0"/>
              <a:t>$180 contribution limit for individuals to city candidates</a:t>
            </a:r>
          </a:p>
          <a:p>
            <a:r>
              <a:rPr lang="en-US" dirty="0"/>
              <a:t>$900 contribution limit for political party committees to candidates</a:t>
            </a:r>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8</a:t>
            </a:fld>
            <a:endParaRPr lang="en-US" dirty="0"/>
          </a:p>
        </p:txBody>
      </p:sp>
    </p:spTree>
    <p:extLst>
      <p:ext uri="{BB962C8B-B14F-4D97-AF65-F5344CB8AC3E}">
        <p14:creationId xmlns:p14="http://schemas.microsoft.com/office/powerpoint/2010/main" val="269309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 contribution limit for individuals to city candidates</a:t>
            </a:r>
          </a:p>
          <a:p>
            <a:r>
              <a:rPr lang="en-US" dirty="0"/>
              <a:t>$900 contribution limit for political party committees to candidates</a:t>
            </a:r>
          </a:p>
          <a:p>
            <a:endParaRPr lang="en-US" dirty="0"/>
          </a:p>
          <a:p>
            <a:endParaRPr lang="en-US" dirty="0"/>
          </a:p>
        </p:txBody>
      </p:sp>
      <p:sp>
        <p:nvSpPr>
          <p:cNvPr id="4" name="Slide Number Placeholder 3"/>
          <p:cNvSpPr>
            <a:spLocks noGrp="1"/>
          </p:cNvSpPr>
          <p:nvPr>
            <p:ph type="sldNum" sz="quarter" idx="5"/>
          </p:nvPr>
        </p:nvSpPr>
        <p:spPr/>
        <p:txBody>
          <a:bodyPr/>
          <a:lstStyle/>
          <a:p>
            <a:fld id="{7FBD444D-9E7B-45BE-A153-BAE3DCDC74E1}" type="slidenum">
              <a:rPr lang="en-US" smtClean="0"/>
              <a:t>9</a:t>
            </a:fld>
            <a:endParaRPr lang="en-US" dirty="0"/>
          </a:p>
        </p:txBody>
      </p:sp>
    </p:spTree>
    <p:extLst>
      <p:ext uri="{BB962C8B-B14F-4D97-AF65-F5344CB8AC3E}">
        <p14:creationId xmlns:p14="http://schemas.microsoft.com/office/powerpoint/2010/main" val="86793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7/18/2019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7/18/2019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trules.org/gateway/ChapterHome.asp?Chapter=44%2E11" TargetMode="External"/><Relationship Id="rId2" Type="http://schemas.openxmlformats.org/officeDocument/2006/relationships/hyperlink" Target="https://leg.mt.gov/bills/mca/title_0130/chapter_0370/part_0020/sections_index.html" TargetMode="External"/><Relationship Id="rId1" Type="http://schemas.openxmlformats.org/officeDocument/2006/relationships/slideLayout" Target="../slideLayouts/slideLayout2.xml"/><Relationship Id="rId4" Type="http://schemas.openxmlformats.org/officeDocument/2006/relationships/hyperlink" Target="https://politicalpractices.mt.gov/candidate-and-committee-inform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leg.mt.gov/bills/mca/title_0130/chapter_0370/part_0020/sections_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oliticalpractices.mt.gov/candidate-and-committee-information" TargetMode="External"/><Relationship Id="rId4" Type="http://schemas.openxmlformats.org/officeDocument/2006/relationships/hyperlink" Target="http://mtrules.org/gateway/ChapterHome.asp?Chapter=44%2E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leg.mt.gov/bills/mca/title_0130/chapter_0010/part_0010/section_0010/0130-0010-0010-001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DDBF-9786-4F6D-A2E0-22129F0AA8EF}"/>
              </a:ext>
            </a:extLst>
          </p:cNvPr>
          <p:cNvSpPr>
            <a:spLocks noGrp="1"/>
          </p:cNvSpPr>
          <p:nvPr>
            <p:ph type="ctrTitle"/>
          </p:nvPr>
        </p:nvSpPr>
        <p:spPr>
          <a:xfrm>
            <a:off x="613742" y="1499252"/>
            <a:ext cx="10572000" cy="2971051"/>
          </a:xfrm>
        </p:spPr>
        <p:txBody>
          <a:bodyPr/>
          <a:lstStyle/>
          <a:p>
            <a:r>
              <a:rPr lang="en-US" dirty="0"/>
              <a:t>City Candidate Campaign Finance Training</a:t>
            </a:r>
          </a:p>
        </p:txBody>
      </p:sp>
      <p:sp>
        <p:nvSpPr>
          <p:cNvPr id="3" name="Subtitle 2">
            <a:extLst>
              <a:ext uri="{FF2B5EF4-FFF2-40B4-BE49-F238E27FC236}">
                <a16:creationId xmlns:a16="http://schemas.microsoft.com/office/drawing/2014/main" id="{2ADBC4C3-C653-43A9-865D-9EB53EF3D6A1}"/>
              </a:ext>
            </a:extLst>
          </p:cNvPr>
          <p:cNvSpPr>
            <a:spLocks noGrp="1"/>
          </p:cNvSpPr>
          <p:nvPr>
            <p:ph type="subTitle" idx="1"/>
          </p:nvPr>
        </p:nvSpPr>
        <p:spPr>
          <a:xfrm>
            <a:off x="810001" y="5280847"/>
            <a:ext cx="4914394" cy="1470682"/>
          </a:xfrm>
        </p:spPr>
        <p:txBody>
          <a:bodyPr>
            <a:normAutofit/>
          </a:bodyPr>
          <a:lstStyle/>
          <a:p>
            <a:r>
              <a:rPr lang="en-US" sz="2800" b="1" dirty="0"/>
              <a:t>July 18, 2019 </a:t>
            </a:r>
            <a:br>
              <a:rPr lang="en-US" sz="2800" b="1" dirty="0"/>
            </a:br>
            <a:r>
              <a:rPr lang="en-US" sz="2800" b="1" dirty="0"/>
              <a:t>Office of Political Practices</a:t>
            </a:r>
          </a:p>
        </p:txBody>
      </p:sp>
      <p:sp>
        <p:nvSpPr>
          <p:cNvPr id="4" name="Rectangle 3">
            <a:extLst>
              <a:ext uri="{FF2B5EF4-FFF2-40B4-BE49-F238E27FC236}">
                <a16:creationId xmlns:a16="http://schemas.microsoft.com/office/drawing/2014/main" id="{42EE67EB-5CD6-42AC-B6B3-DCC7853BBC09}"/>
              </a:ext>
            </a:extLst>
          </p:cNvPr>
          <p:cNvSpPr/>
          <p:nvPr/>
        </p:nvSpPr>
        <p:spPr>
          <a:xfrm>
            <a:off x="8446718" y="5280847"/>
            <a:ext cx="2739024" cy="1200329"/>
          </a:xfrm>
          <a:prstGeom prst="rect">
            <a:avLst/>
          </a:prstGeom>
        </p:spPr>
        <p:txBody>
          <a:bodyPr wrap="square">
            <a:spAutoFit/>
          </a:bodyPr>
          <a:lstStyle/>
          <a:p>
            <a:pPr algn="r"/>
            <a:r>
              <a:rPr lang="en-US" sz="2400" dirty="0"/>
              <a:t>Jeff Mangan</a:t>
            </a:r>
          </a:p>
          <a:p>
            <a:pPr algn="r"/>
            <a:r>
              <a:rPr lang="en-US" sz="2400" dirty="0"/>
              <a:t>Kym Trujillo</a:t>
            </a:r>
          </a:p>
          <a:p>
            <a:pPr algn="r"/>
            <a:r>
              <a:rPr lang="en-US" sz="2400" dirty="0"/>
              <a:t>Katie Beall</a:t>
            </a:r>
          </a:p>
        </p:txBody>
      </p:sp>
    </p:spTree>
    <p:extLst>
      <p:ext uri="{BB962C8B-B14F-4D97-AF65-F5344CB8AC3E}">
        <p14:creationId xmlns:p14="http://schemas.microsoft.com/office/powerpoint/2010/main" val="397602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084B-FBF5-4323-964C-4B741778A283}"/>
              </a:ext>
            </a:extLst>
          </p:cNvPr>
          <p:cNvSpPr>
            <a:spLocks noGrp="1"/>
          </p:cNvSpPr>
          <p:nvPr>
            <p:ph type="title"/>
          </p:nvPr>
        </p:nvSpPr>
        <p:spPr/>
        <p:txBody>
          <a:bodyPr/>
          <a:lstStyle/>
          <a:p>
            <a:r>
              <a:rPr lang="en-US" dirty="0"/>
              <a:t>Contributions: Types of Contributions</a:t>
            </a:r>
          </a:p>
        </p:txBody>
      </p:sp>
      <p:sp>
        <p:nvSpPr>
          <p:cNvPr id="3" name="Content Placeholder 2">
            <a:extLst>
              <a:ext uri="{FF2B5EF4-FFF2-40B4-BE49-F238E27FC236}">
                <a16:creationId xmlns:a16="http://schemas.microsoft.com/office/drawing/2014/main" id="{8DB72556-A344-44C5-9D56-AB42DE97931F}"/>
              </a:ext>
            </a:extLst>
          </p:cNvPr>
          <p:cNvSpPr>
            <a:spLocks noGrp="1"/>
          </p:cNvSpPr>
          <p:nvPr>
            <p:ph idx="1"/>
          </p:nvPr>
        </p:nvSpPr>
        <p:spPr>
          <a:xfrm>
            <a:off x="643347" y="2154477"/>
            <a:ext cx="14037156" cy="4058433"/>
          </a:xfrm>
        </p:spPr>
        <p:txBody>
          <a:bodyPr>
            <a:normAutofit/>
          </a:bodyPr>
          <a:lstStyle/>
          <a:p>
            <a:pPr>
              <a:buFont typeface="+mj-lt"/>
              <a:buAutoNum type="arabicPeriod"/>
            </a:pPr>
            <a:r>
              <a:rPr lang="en-US" sz="2800" dirty="0"/>
              <a:t>Candidate’s contributions to self </a:t>
            </a:r>
          </a:p>
          <a:p>
            <a:pPr>
              <a:buFont typeface="+mj-lt"/>
              <a:buAutoNum type="arabicPeriod"/>
            </a:pPr>
            <a:r>
              <a:rPr lang="en-US" sz="2800" dirty="0"/>
              <a:t>Contributions from individuals</a:t>
            </a:r>
          </a:p>
          <a:p>
            <a:pPr lvl="1"/>
            <a:r>
              <a:rPr lang="en-US" sz="2400" dirty="0"/>
              <a:t>Contributions less than $35</a:t>
            </a:r>
          </a:p>
          <a:p>
            <a:pPr>
              <a:buFont typeface="+mj-lt"/>
              <a:buAutoNum type="arabicPeriod"/>
            </a:pPr>
            <a:r>
              <a:rPr lang="en-US" sz="2800" dirty="0"/>
              <a:t>Fundraisers</a:t>
            </a:r>
          </a:p>
          <a:p>
            <a:pPr>
              <a:buFont typeface="+mj-lt"/>
              <a:buAutoNum type="arabicPeriod"/>
            </a:pPr>
            <a:r>
              <a:rPr lang="en-US" sz="2800" dirty="0"/>
              <a:t>Contributions from committees</a:t>
            </a:r>
          </a:p>
          <a:p>
            <a:pPr>
              <a:buFont typeface="+mj-lt"/>
              <a:buAutoNum type="arabicPeriod"/>
            </a:pPr>
            <a:r>
              <a:rPr lang="en-US" sz="2800" dirty="0"/>
              <a:t>Refunds, rebates</a:t>
            </a:r>
          </a:p>
          <a:p>
            <a:pPr>
              <a:buFont typeface="+mj-lt"/>
              <a:buAutoNum type="arabicPeriod"/>
            </a:pPr>
            <a:r>
              <a:rPr lang="en-US" sz="2800" dirty="0"/>
              <a:t>Loans</a:t>
            </a:r>
          </a:p>
        </p:txBody>
      </p:sp>
      <p:pic>
        <p:nvPicPr>
          <p:cNvPr id="6" name="Graphic 5" descr="Cheers">
            <a:extLst>
              <a:ext uri="{FF2B5EF4-FFF2-40B4-BE49-F238E27FC236}">
                <a16:creationId xmlns:a16="http://schemas.microsoft.com/office/drawing/2014/main" id="{BA26E411-61F6-459D-843F-1B4B96224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1925" y="2382033"/>
            <a:ext cx="3269293" cy="3269293"/>
          </a:xfrm>
          <a:prstGeom prst="rect">
            <a:avLst/>
          </a:prstGeom>
        </p:spPr>
      </p:pic>
    </p:spTree>
    <p:extLst>
      <p:ext uri="{BB962C8B-B14F-4D97-AF65-F5344CB8AC3E}">
        <p14:creationId xmlns:p14="http://schemas.microsoft.com/office/powerpoint/2010/main" val="275852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Candidate Self Contributions</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818712" y="2222287"/>
            <a:ext cx="5607140" cy="3636511"/>
          </a:xfrm>
        </p:spPr>
        <p:txBody>
          <a:bodyPr>
            <a:normAutofit/>
          </a:bodyPr>
          <a:lstStyle/>
          <a:p>
            <a:r>
              <a:rPr lang="en-US" sz="2800" dirty="0"/>
              <a:t>There is no limit on the amount a candidate may contribute to his or her own campaign.</a:t>
            </a:r>
          </a:p>
          <a:p>
            <a:r>
              <a:rPr lang="en-US" sz="2800" dirty="0"/>
              <a:t>A contribution means that the candidate will not be reimbursed. </a:t>
            </a:r>
          </a:p>
        </p:txBody>
      </p:sp>
      <p:pic>
        <p:nvPicPr>
          <p:cNvPr id="9" name="Graphic 8" descr="Money">
            <a:extLst>
              <a:ext uri="{FF2B5EF4-FFF2-40B4-BE49-F238E27FC236}">
                <a16:creationId xmlns:a16="http://schemas.microsoft.com/office/drawing/2014/main" id="{CCCFF109-058B-4293-8779-347F924F1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2868" y="2088117"/>
            <a:ext cx="3307217" cy="3307217"/>
          </a:xfrm>
          <a:prstGeom prst="rect">
            <a:avLst/>
          </a:prstGeom>
        </p:spPr>
      </p:pic>
    </p:spTree>
    <p:extLst>
      <p:ext uri="{BB962C8B-B14F-4D97-AF65-F5344CB8AC3E}">
        <p14:creationId xmlns:p14="http://schemas.microsoft.com/office/powerpoint/2010/main" val="20075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Individual</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568190" y="2116899"/>
            <a:ext cx="7149930" cy="4496843"/>
          </a:xfrm>
        </p:spPr>
        <p:txBody>
          <a:bodyPr>
            <a:normAutofit fontScale="92500" lnSpcReduction="10000"/>
          </a:bodyPr>
          <a:lstStyle/>
          <a:p>
            <a:r>
              <a:rPr lang="en-US" sz="2800" dirty="0"/>
              <a:t> Amount of contribution ($35 threshold)</a:t>
            </a:r>
          </a:p>
          <a:p>
            <a:r>
              <a:rPr lang="en-US" sz="2800" dirty="0"/>
              <a:t> Identifying contributor information:</a:t>
            </a:r>
          </a:p>
          <a:p>
            <a:pPr lvl="1"/>
            <a:r>
              <a:rPr lang="en-US" sz="2600" dirty="0"/>
              <a:t>Name</a:t>
            </a:r>
          </a:p>
          <a:p>
            <a:pPr lvl="1"/>
            <a:r>
              <a:rPr lang="en-US" sz="2600" dirty="0"/>
              <a:t>Address</a:t>
            </a:r>
          </a:p>
          <a:p>
            <a:pPr lvl="1"/>
            <a:r>
              <a:rPr lang="en-US" sz="2600" dirty="0"/>
              <a:t>Employer and occupation</a:t>
            </a:r>
          </a:p>
          <a:p>
            <a:pPr lvl="1"/>
            <a:r>
              <a:rPr lang="en-US" sz="2400" dirty="0"/>
              <a:t>Monetary or in-kind (All in-kind contributions must include a description of the specific items or services received by the campaign)</a:t>
            </a:r>
            <a:endParaRPr lang="en-US" sz="2600" dirty="0"/>
          </a:p>
          <a:p>
            <a:r>
              <a:rPr lang="en-US" sz="2800" dirty="0"/>
              <a:t>Monetary or in-kind</a:t>
            </a:r>
          </a:p>
          <a:p>
            <a:r>
              <a:rPr lang="en-US" sz="2800" b="1" dirty="0">
                <a:solidFill>
                  <a:schemeClr val="accent1">
                    <a:lumMod val="40000"/>
                    <a:lumOff val="60000"/>
                  </a:schemeClr>
                </a:solidFill>
              </a:rPr>
              <a:t>**Anonymous contributions are illegal**</a:t>
            </a:r>
          </a:p>
        </p:txBody>
      </p:sp>
      <p:pic>
        <p:nvPicPr>
          <p:cNvPr id="5" name="Graphic 4" descr="Group of people">
            <a:extLst>
              <a:ext uri="{FF2B5EF4-FFF2-40B4-BE49-F238E27FC236}">
                <a16:creationId xmlns:a16="http://schemas.microsoft.com/office/drawing/2014/main" id="{2DD4D7A7-8444-4A80-A9E0-959DD2B88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8120" y="2558441"/>
            <a:ext cx="3450669" cy="3450669"/>
          </a:xfrm>
          <a:prstGeom prst="rect">
            <a:avLst/>
          </a:prstGeom>
        </p:spPr>
      </p:pic>
    </p:spTree>
    <p:extLst>
      <p:ext uri="{BB962C8B-B14F-4D97-AF65-F5344CB8AC3E}">
        <p14:creationId xmlns:p14="http://schemas.microsoft.com/office/powerpoint/2010/main" val="640675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Fundraisers</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551488" y="2222287"/>
            <a:ext cx="5911942" cy="4188525"/>
          </a:xfrm>
        </p:spPr>
        <p:txBody>
          <a:bodyPr>
            <a:normAutofit/>
          </a:bodyPr>
          <a:lstStyle/>
          <a:p>
            <a:r>
              <a:rPr lang="en-US" sz="2400" dirty="0"/>
              <a:t>Each individual fundraising event held by the campaign must be reported separately as its own event.</a:t>
            </a:r>
          </a:p>
          <a:p>
            <a:r>
              <a:rPr lang="en-US" sz="2400" dirty="0"/>
              <a:t>Details to include:</a:t>
            </a:r>
          </a:p>
          <a:p>
            <a:pPr lvl="1"/>
            <a:r>
              <a:rPr lang="en-US" sz="2000" dirty="0"/>
              <a:t>Event description (Raffle, pass-the-hat, banquet, silent auction, etc.)</a:t>
            </a:r>
          </a:p>
          <a:p>
            <a:pPr lvl="1"/>
            <a:r>
              <a:rPr lang="en-US" sz="2000" dirty="0"/>
              <a:t>Approximate number of attendees</a:t>
            </a:r>
          </a:p>
          <a:p>
            <a:pPr lvl="1"/>
            <a:r>
              <a:rPr lang="en-US" sz="2000" dirty="0"/>
              <a:t>Number of tickets sold (if applicable)</a:t>
            </a:r>
          </a:p>
          <a:p>
            <a:pPr lvl="1"/>
            <a:r>
              <a:rPr lang="en-US" sz="2000" dirty="0"/>
              <a:t>Total amount raised</a:t>
            </a:r>
          </a:p>
        </p:txBody>
      </p:sp>
      <p:pic>
        <p:nvPicPr>
          <p:cNvPr id="5" name="Picture 4" descr="A sign in the dark&#10;&#10;Description automatically generated">
            <a:extLst>
              <a:ext uri="{FF2B5EF4-FFF2-40B4-BE49-F238E27FC236}">
                <a16:creationId xmlns:a16="http://schemas.microsoft.com/office/drawing/2014/main" id="{C36BCEB5-219D-4495-BDD6-DDC2403C00F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6402902" y="1678488"/>
            <a:ext cx="4979096" cy="4979096"/>
          </a:xfrm>
          <a:prstGeom prst="rect">
            <a:avLst/>
          </a:prstGeom>
        </p:spPr>
      </p:pic>
    </p:spTree>
    <p:extLst>
      <p:ext uri="{BB962C8B-B14F-4D97-AF65-F5344CB8AC3E}">
        <p14:creationId xmlns:p14="http://schemas.microsoft.com/office/powerpoint/2010/main" val="16576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05FA-DE76-4DCF-A2AB-530DFD91256A}"/>
              </a:ext>
            </a:extLst>
          </p:cNvPr>
          <p:cNvSpPr>
            <a:spLocks noGrp="1"/>
          </p:cNvSpPr>
          <p:nvPr>
            <p:ph type="title"/>
          </p:nvPr>
        </p:nvSpPr>
        <p:spPr/>
        <p:txBody>
          <a:bodyPr/>
          <a:lstStyle/>
          <a:p>
            <a:r>
              <a:rPr lang="en-US" dirty="0"/>
              <a:t>Contributions: Fundraisers (continued)</a:t>
            </a:r>
          </a:p>
        </p:txBody>
      </p:sp>
      <p:sp>
        <p:nvSpPr>
          <p:cNvPr id="3" name="Content Placeholder 2">
            <a:extLst>
              <a:ext uri="{FF2B5EF4-FFF2-40B4-BE49-F238E27FC236}">
                <a16:creationId xmlns:a16="http://schemas.microsoft.com/office/drawing/2014/main" id="{0B89911F-DBB7-4B47-9F6D-B47E98037D58}"/>
              </a:ext>
            </a:extLst>
          </p:cNvPr>
          <p:cNvSpPr>
            <a:spLocks noGrp="1"/>
          </p:cNvSpPr>
          <p:nvPr>
            <p:ph idx="1"/>
          </p:nvPr>
        </p:nvSpPr>
        <p:spPr>
          <a:xfrm>
            <a:off x="367773" y="2109553"/>
            <a:ext cx="11256379" cy="4429034"/>
          </a:xfrm>
        </p:spPr>
        <p:txBody>
          <a:bodyPr>
            <a:normAutofit/>
          </a:bodyPr>
          <a:lstStyle/>
          <a:p>
            <a:r>
              <a:rPr lang="en-US" sz="2400" dirty="0"/>
              <a:t>Contributions of less than $35 from a fundraiser can be reported as a lump sum. </a:t>
            </a:r>
          </a:p>
          <a:p>
            <a:r>
              <a:rPr lang="en-US" sz="2400" dirty="0"/>
              <a:t>Any individual contribution of $35 or more must be reported under the “Contributions” tab’s “Individual” option).</a:t>
            </a:r>
            <a:endParaRPr lang="en-US" sz="3600" dirty="0"/>
          </a:p>
          <a:p>
            <a:r>
              <a:rPr lang="en-US" sz="2400" dirty="0"/>
              <a:t>** </a:t>
            </a:r>
            <a:r>
              <a:rPr lang="en-US" sz="2400" b="1" dirty="0">
                <a:solidFill>
                  <a:schemeClr val="accent1">
                    <a:lumMod val="40000"/>
                    <a:lumOff val="60000"/>
                  </a:schemeClr>
                </a:solidFill>
              </a:rPr>
              <a:t>Anonymous contributions are illegal</a:t>
            </a:r>
            <a:r>
              <a:rPr lang="en-US" sz="2400" dirty="0"/>
              <a:t>. The source of contributions from a fundraiser must always be recorded, even if an individual’s fundraising-related contribution does not meet the $35 reporting threshold. This also ensures that if an individual contributes $35 in the aggregate or more, their contributions can be correctly reported.**</a:t>
            </a:r>
          </a:p>
        </p:txBody>
      </p:sp>
    </p:spTree>
    <p:extLst>
      <p:ext uri="{BB962C8B-B14F-4D97-AF65-F5344CB8AC3E}">
        <p14:creationId xmlns:p14="http://schemas.microsoft.com/office/powerpoint/2010/main" val="65309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A3CA-0E69-45EF-864E-81299120C396}"/>
              </a:ext>
            </a:extLst>
          </p:cNvPr>
          <p:cNvSpPr>
            <a:spLocks noGrp="1"/>
          </p:cNvSpPr>
          <p:nvPr>
            <p:ph type="title"/>
          </p:nvPr>
        </p:nvSpPr>
        <p:spPr/>
        <p:txBody>
          <a:bodyPr/>
          <a:lstStyle/>
          <a:p>
            <a:r>
              <a:rPr lang="en-US" dirty="0"/>
              <a:t>Contributions: Committee</a:t>
            </a:r>
          </a:p>
        </p:txBody>
      </p:sp>
      <p:sp>
        <p:nvSpPr>
          <p:cNvPr id="3" name="Content Placeholder 2">
            <a:extLst>
              <a:ext uri="{FF2B5EF4-FFF2-40B4-BE49-F238E27FC236}">
                <a16:creationId xmlns:a16="http://schemas.microsoft.com/office/drawing/2014/main" id="{08581F4E-B321-4A47-ABFE-C8B1DDBE382D}"/>
              </a:ext>
            </a:extLst>
          </p:cNvPr>
          <p:cNvSpPr>
            <a:spLocks noGrp="1"/>
          </p:cNvSpPr>
          <p:nvPr>
            <p:ph idx="1"/>
          </p:nvPr>
        </p:nvSpPr>
        <p:spPr>
          <a:xfrm>
            <a:off x="518088" y="2222287"/>
            <a:ext cx="6308598" cy="4188525"/>
          </a:xfrm>
        </p:spPr>
        <p:txBody>
          <a:bodyPr>
            <a:normAutofit fontScale="92500" lnSpcReduction="20000"/>
          </a:bodyPr>
          <a:lstStyle/>
          <a:p>
            <a:r>
              <a:rPr lang="en-US" sz="3200" dirty="0"/>
              <a:t>Details to disclose:</a:t>
            </a:r>
          </a:p>
          <a:p>
            <a:pPr lvl="1"/>
            <a:r>
              <a:rPr lang="en-US" sz="2800" dirty="0"/>
              <a:t> Date</a:t>
            </a:r>
          </a:p>
          <a:p>
            <a:pPr lvl="1"/>
            <a:r>
              <a:rPr lang="en-US" sz="2800" dirty="0"/>
              <a:t> Committee type (Political party, independent, incidental, etc.)</a:t>
            </a:r>
          </a:p>
          <a:p>
            <a:pPr lvl="1"/>
            <a:r>
              <a:rPr lang="en-US" sz="2800" dirty="0"/>
              <a:t> Monetary or in-kind (All in-kind contributions must include a description of the specific items or services received by the campaign)</a:t>
            </a:r>
          </a:p>
          <a:p>
            <a:r>
              <a:rPr lang="en-US" sz="3200" dirty="0"/>
              <a:t>Contribution limits apply</a:t>
            </a:r>
          </a:p>
        </p:txBody>
      </p:sp>
      <p:pic>
        <p:nvPicPr>
          <p:cNvPr id="5" name="Picture 4" descr="A close up of a logo&#10;&#10;Description automatically generated">
            <a:extLst>
              <a:ext uri="{FF2B5EF4-FFF2-40B4-BE49-F238E27FC236}">
                <a16:creationId xmlns:a16="http://schemas.microsoft.com/office/drawing/2014/main" id="{FC97ECE0-0AB0-4C01-8B0C-57CE92D7B765}"/>
              </a:ext>
            </a:extLst>
          </p:cNvPr>
          <p:cNvPicPr>
            <a:picLocks noChangeAspect="1"/>
          </p:cNvPicPr>
          <p:nvPr/>
        </p:nvPicPr>
        <p:blipFill>
          <a:blip r:embed="rId3">
            <a:lum bright="70000" contrast="-70000"/>
          </a:blip>
          <a:stretch>
            <a:fillRect/>
          </a:stretch>
        </p:blipFill>
        <p:spPr>
          <a:xfrm>
            <a:off x="6582082" y="1417638"/>
            <a:ext cx="5091830" cy="5091830"/>
          </a:xfrm>
          <a:prstGeom prst="rect">
            <a:avLst/>
          </a:prstGeom>
        </p:spPr>
      </p:pic>
    </p:spTree>
    <p:extLst>
      <p:ext uri="{BB962C8B-B14F-4D97-AF65-F5344CB8AC3E}">
        <p14:creationId xmlns:p14="http://schemas.microsoft.com/office/powerpoint/2010/main" val="343708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C05D-20A8-4F9A-94A6-BC8BCAF836C5}"/>
              </a:ext>
            </a:extLst>
          </p:cNvPr>
          <p:cNvSpPr>
            <a:spLocks noGrp="1"/>
          </p:cNvSpPr>
          <p:nvPr>
            <p:ph type="title"/>
          </p:nvPr>
        </p:nvSpPr>
        <p:spPr/>
        <p:txBody>
          <a:bodyPr/>
          <a:lstStyle/>
          <a:p>
            <a:r>
              <a:rPr lang="en-US" dirty="0"/>
              <a:t>Campaign Finance: Expenditures</a:t>
            </a:r>
          </a:p>
        </p:txBody>
      </p:sp>
      <p:sp>
        <p:nvSpPr>
          <p:cNvPr id="3" name="Content Placeholder 2">
            <a:extLst>
              <a:ext uri="{FF2B5EF4-FFF2-40B4-BE49-F238E27FC236}">
                <a16:creationId xmlns:a16="http://schemas.microsoft.com/office/drawing/2014/main" id="{04EAADD8-0D91-42CF-B4A3-88B64928C13A}"/>
              </a:ext>
            </a:extLst>
          </p:cNvPr>
          <p:cNvSpPr>
            <a:spLocks noGrp="1"/>
          </p:cNvSpPr>
          <p:nvPr>
            <p:ph idx="1"/>
          </p:nvPr>
        </p:nvSpPr>
        <p:spPr>
          <a:xfrm>
            <a:off x="280091" y="2137349"/>
            <a:ext cx="7676024" cy="4347614"/>
          </a:xfrm>
        </p:spPr>
        <p:txBody>
          <a:bodyPr>
            <a:normAutofit/>
          </a:bodyPr>
          <a:lstStyle/>
          <a:p>
            <a:r>
              <a:rPr lang="en-US" sz="2800" dirty="0"/>
              <a:t>Remember: all money spent by a campaign must be able to be known in an audit. </a:t>
            </a:r>
          </a:p>
          <a:p>
            <a:r>
              <a:rPr lang="en-US" sz="2800" dirty="0"/>
              <a:t>Expense details to disclose:</a:t>
            </a:r>
          </a:p>
          <a:p>
            <a:pPr lvl="1"/>
            <a:r>
              <a:rPr lang="en-US" sz="2400" dirty="0"/>
              <a:t>Whether the expense went to support the primary or general campaign</a:t>
            </a:r>
          </a:p>
          <a:p>
            <a:pPr lvl="1"/>
            <a:r>
              <a:rPr lang="en-US" sz="2400" dirty="0"/>
              <a:t>Date the payment was made</a:t>
            </a:r>
          </a:p>
          <a:p>
            <a:pPr lvl="1"/>
            <a:r>
              <a:rPr lang="en-US" sz="2400" dirty="0"/>
              <a:t>Description of expense: this must be able to distinguish one expense from another </a:t>
            </a:r>
            <a:endParaRPr lang="en-US" sz="2800" dirty="0"/>
          </a:p>
        </p:txBody>
      </p:sp>
      <p:pic>
        <p:nvPicPr>
          <p:cNvPr id="5" name="Graphic 4" descr="Register">
            <a:extLst>
              <a:ext uri="{FF2B5EF4-FFF2-40B4-BE49-F238E27FC236}">
                <a16:creationId xmlns:a16="http://schemas.microsoft.com/office/drawing/2014/main" id="{25D7F3F1-F171-493C-AC3D-049AB2AB9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0646" y="2106149"/>
            <a:ext cx="4331918" cy="4331918"/>
          </a:xfrm>
          <a:prstGeom prst="rect">
            <a:avLst/>
          </a:prstGeom>
        </p:spPr>
      </p:pic>
    </p:spTree>
    <p:extLst>
      <p:ext uri="{BB962C8B-B14F-4D97-AF65-F5344CB8AC3E}">
        <p14:creationId xmlns:p14="http://schemas.microsoft.com/office/powerpoint/2010/main" val="68023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C05D-20A8-4F9A-94A6-BC8BCAF836C5}"/>
              </a:ext>
            </a:extLst>
          </p:cNvPr>
          <p:cNvSpPr>
            <a:spLocks noGrp="1"/>
          </p:cNvSpPr>
          <p:nvPr>
            <p:ph type="title"/>
          </p:nvPr>
        </p:nvSpPr>
        <p:spPr/>
        <p:txBody>
          <a:bodyPr/>
          <a:lstStyle/>
          <a:p>
            <a:r>
              <a:rPr lang="en-US" dirty="0"/>
              <a:t>Expenditures: Reporting Paid Communications Details (Purpose)</a:t>
            </a:r>
          </a:p>
        </p:txBody>
      </p:sp>
      <p:sp>
        <p:nvSpPr>
          <p:cNvPr id="3" name="Content Placeholder 2">
            <a:extLst>
              <a:ext uri="{FF2B5EF4-FFF2-40B4-BE49-F238E27FC236}">
                <a16:creationId xmlns:a16="http://schemas.microsoft.com/office/drawing/2014/main" id="{04EAADD8-0D91-42CF-B4A3-88B64928C13A}"/>
              </a:ext>
            </a:extLst>
          </p:cNvPr>
          <p:cNvSpPr>
            <a:spLocks noGrp="1"/>
          </p:cNvSpPr>
          <p:nvPr>
            <p:ph idx="1"/>
          </p:nvPr>
        </p:nvSpPr>
        <p:spPr>
          <a:xfrm>
            <a:off x="956498" y="4027118"/>
            <a:ext cx="10053880" cy="2830882"/>
          </a:xfrm>
        </p:spPr>
        <p:txBody>
          <a:bodyPr>
            <a:normAutofit/>
          </a:bodyPr>
          <a:lstStyle/>
          <a:p>
            <a:pPr>
              <a:buFont typeface="+mj-lt"/>
              <a:buAutoNum type="arabicPeriod"/>
            </a:pPr>
            <a:r>
              <a:rPr lang="en-US" sz="2000" dirty="0"/>
              <a:t>Facebook ad, “Education is important” post- ran from xx/xx to xx/xx/xx</a:t>
            </a:r>
          </a:p>
          <a:p>
            <a:pPr fontAlgn="base">
              <a:buFont typeface="+mj-lt"/>
              <a:buAutoNum type="arabicPeriod"/>
            </a:pPr>
            <a:r>
              <a:rPr lang="en-US" sz="2000" dirty="0"/>
              <a:t>CEBL radio ads </a:t>
            </a:r>
          </a:p>
          <a:p>
            <a:pPr lvl="1" fontAlgn="base"/>
            <a:r>
              <a:rPr lang="en-US" sz="2000" dirty="0"/>
              <a:t>- Ad 1: Ran xx/xx/xxxx, 30-second ad discussing candidate's community roots</a:t>
            </a:r>
          </a:p>
          <a:p>
            <a:pPr lvl="1" fontAlgn="base"/>
            <a:r>
              <a:rPr lang="en-US" sz="2000" dirty="0"/>
              <a:t>- Ad 2: Ran xx/xx/xxxx, 30-second ad discussing candidate's qualifications</a:t>
            </a:r>
          </a:p>
          <a:p>
            <a:pPr lvl="1" fontAlgn="base"/>
            <a:r>
              <a:rPr lang="en-US" sz="2000" dirty="0"/>
              <a:t>- Ad 3: Ran xx/xx/xxxx, 30-second ad discussing candidate's agricultural policy</a:t>
            </a:r>
            <a:endParaRPr lang="en-US" sz="2400" dirty="0"/>
          </a:p>
        </p:txBody>
      </p:sp>
      <p:pic>
        <p:nvPicPr>
          <p:cNvPr id="4" name="Picture 3">
            <a:extLst>
              <a:ext uri="{FF2B5EF4-FFF2-40B4-BE49-F238E27FC236}">
                <a16:creationId xmlns:a16="http://schemas.microsoft.com/office/drawing/2014/main" id="{8FE28350-8C2F-4B3D-8806-6C1EEC798760}"/>
              </a:ext>
            </a:extLst>
          </p:cNvPr>
          <p:cNvPicPr>
            <a:picLocks noChangeAspect="1"/>
          </p:cNvPicPr>
          <p:nvPr/>
        </p:nvPicPr>
        <p:blipFill rotWithShape="1">
          <a:blip r:embed="rId3"/>
          <a:srcRect l="6624" r="5739"/>
          <a:stretch/>
        </p:blipFill>
        <p:spPr>
          <a:xfrm>
            <a:off x="237994" y="1769296"/>
            <a:ext cx="3685318" cy="2141335"/>
          </a:xfrm>
          <a:prstGeom prst="rect">
            <a:avLst/>
          </a:prstGeom>
          <a:ln>
            <a:solidFill>
              <a:schemeClr val="tx1"/>
            </a:solidFill>
          </a:ln>
        </p:spPr>
      </p:pic>
      <p:pic>
        <p:nvPicPr>
          <p:cNvPr id="5" name="Picture 4">
            <a:extLst>
              <a:ext uri="{FF2B5EF4-FFF2-40B4-BE49-F238E27FC236}">
                <a16:creationId xmlns:a16="http://schemas.microsoft.com/office/drawing/2014/main" id="{F21F3310-67F2-4C15-B31B-8060AD1E700B}"/>
              </a:ext>
            </a:extLst>
          </p:cNvPr>
          <p:cNvPicPr>
            <a:picLocks noChangeAspect="1"/>
          </p:cNvPicPr>
          <p:nvPr/>
        </p:nvPicPr>
        <p:blipFill>
          <a:blip r:embed="rId4"/>
          <a:stretch>
            <a:fillRect/>
          </a:stretch>
        </p:blipFill>
        <p:spPr>
          <a:xfrm>
            <a:off x="4316220" y="1716642"/>
            <a:ext cx="3685318" cy="2146433"/>
          </a:xfrm>
          <a:prstGeom prst="rect">
            <a:avLst/>
          </a:prstGeom>
          <a:ln>
            <a:solidFill>
              <a:schemeClr val="tx1"/>
            </a:solidFill>
          </a:ln>
        </p:spPr>
      </p:pic>
      <p:pic>
        <p:nvPicPr>
          <p:cNvPr id="6" name="Picture 5">
            <a:extLst>
              <a:ext uri="{FF2B5EF4-FFF2-40B4-BE49-F238E27FC236}">
                <a16:creationId xmlns:a16="http://schemas.microsoft.com/office/drawing/2014/main" id="{565CD92E-544F-418C-A122-A58F8AD436B1}"/>
              </a:ext>
            </a:extLst>
          </p:cNvPr>
          <p:cNvPicPr>
            <a:picLocks noChangeAspect="1"/>
          </p:cNvPicPr>
          <p:nvPr/>
        </p:nvPicPr>
        <p:blipFill rotWithShape="1">
          <a:blip r:embed="rId5"/>
          <a:srcRect l="2541" r="4090"/>
          <a:stretch/>
        </p:blipFill>
        <p:spPr>
          <a:xfrm>
            <a:off x="8344342" y="1726620"/>
            <a:ext cx="3676850" cy="2074530"/>
          </a:xfrm>
          <a:prstGeom prst="rect">
            <a:avLst/>
          </a:prstGeom>
          <a:ln>
            <a:solidFill>
              <a:schemeClr val="tx1"/>
            </a:solidFill>
          </a:ln>
        </p:spPr>
      </p:pic>
    </p:spTree>
    <p:extLst>
      <p:ext uri="{BB962C8B-B14F-4D97-AF65-F5344CB8AC3E}">
        <p14:creationId xmlns:p14="http://schemas.microsoft.com/office/powerpoint/2010/main" val="1227864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40D-9B83-4123-95DD-A50DFDBEB01A}"/>
              </a:ext>
            </a:extLst>
          </p:cNvPr>
          <p:cNvSpPr>
            <a:spLocks noGrp="1"/>
          </p:cNvSpPr>
          <p:nvPr>
            <p:ph type="title"/>
          </p:nvPr>
        </p:nvSpPr>
        <p:spPr/>
        <p:txBody>
          <a:bodyPr/>
          <a:lstStyle/>
          <a:p>
            <a:r>
              <a:rPr lang="en-US" dirty="0"/>
              <a:t>Expenditures: Attribution for Paid Communications</a:t>
            </a:r>
          </a:p>
        </p:txBody>
      </p:sp>
      <p:sp>
        <p:nvSpPr>
          <p:cNvPr id="3" name="Content Placeholder 2">
            <a:extLst>
              <a:ext uri="{FF2B5EF4-FFF2-40B4-BE49-F238E27FC236}">
                <a16:creationId xmlns:a16="http://schemas.microsoft.com/office/drawing/2014/main" id="{8CEC3CC0-DE84-458F-A1F0-7A6E702B4D14}"/>
              </a:ext>
            </a:extLst>
          </p:cNvPr>
          <p:cNvSpPr>
            <a:spLocks noGrp="1"/>
          </p:cNvSpPr>
          <p:nvPr>
            <p:ph idx="1"/>
          </p:nvPr>
        </p:nvSpPr>
        <p:spPr>
          <a:xfrm>
            <a:off x="263047" y="2222287"/>
            <a:ext cx="6889315" cy="4328825"/>
          </a:xfrm>
        </p:spPr>
        <p:txBody>
          <a:bodyPr>
            <a:normAutofit/>
          </a:bodyPr>
          <a:lstStyle/>
          <a:p>
            <a:r>
              <a:rPr lang="en-US" sz="2400" dirty="0"/>
              <a:t>Any paid communication in support or opposition to a candidate must include “</a:t>
            </a:r>
            <a:r>
              <a:rPr lang="en-US" sz="2400" b="1" dirty="0"/>
              <a:t>Paid for by</a:t>
            </a:r>
            <a:r>
              <a:rPr lang="en-US" sz="2400" dirty="0"/>
              <a:t>” information on the material.</a:t>
            </a:r>
          </a:p>
          <a:p>
            <a:r>
              <a:rPr lang="en-US" sz="2400" dirty="0"/>
              <a:t>The attribution must clearly identify the name and mailing address of the entity that paid for the communication.  (e.g. Paid for by Potter for City Council, 12 Cupboard Lane, Helena, MT)</a:t>
            </a:r>
          </a:p>
          <a:p>
            <a:r>
              <a:rPr lang="en-US" sz="2400" dirty="0"/>
              <a:t>Material too small? File the material with the COPP!</a:t>
            </a:r>
          </a:p>
        </p:txBody>
      </p:sp>
      <p:pic>
        <p:nvPicPr>
          <p:cNvPr id="5" name="Picture 4">
            <a:extLst>
              <a:ext uri="{FF2B5EF4-FFF2-40B4-BE49-F238E27FC236}">
                <a16:creationId xmlns:a16="http://schemas.microsoft.com/office/drawing/2014/main" id="{0F915C88-2ED2-4492-B437-0D8EC07A6E3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19011" t="34210" r="19848" b="51640"/>
          <a:stretch/>
        </p:blipFill>
        <p:spPr>
          <a:xfrm rot="1549733">
            <a:off x="5784061" y="2324242"/>
            <a:ext cx="6580228" cy="1522936"/>
          </a:xfrm>
          <a:prstGeom prst="rect">
            <a:avLst/>
          </a:prstGeom>
        </p:spPr>
      </p:pic>
    </p:spTree>
    <p:extLst>
      <p:ext uri="{BB962C8B-B14F-4D97-AF65-F5344CB8AC3E}">
        <p14:creationId xmlns:p14="http://schemas.microsoft.com/office/powerpoint/2010/main" val="505972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40D-9B83-4123-95DD-A50DFDBEB01A}"/>
              </a:ext>
            </a:extLst>
          </p:cNvPr>
          <p:cNvSpPr>
            <a:spLocks noGrp="1"/>
          </p:cNvSpPr>
          <p:nvPr>
            <p:ph type="title"/>
          </p:nvPr>
        </p:nvSpPr>
        <p:spPr/>
        <p:txBody>
          <a:bodyPr/>
          <a:lstStyle/>
          <a:p>
            <a:r>
              <a:rPr lang="en-US" dirty="0"/>
              <a:t>Campaign Finance: Debts</a:t>
            </a:r>
          </a:p>
        </p:txBody>
      </p:sp>
      <p:sp>
        <p:nvSpPr>
          <p:cNvPr id="3" name="Content Placeholder 2">
            <a:extLst>
              <a:ext uri="{FF2B5EF4-FFF2-40B4-BE49-F238E27FC236}">
                <a16:creationId xmlns:a16="http://schemas.microsoft.com/office/drawing/2014/main" id="{8CEC3CC0-DE84-458F-A1F0-7A6E702B4D14}"/>
              </a:ext>
            </a:extLst>
          </p:cNvPr>
          <p:cNvSpPr>
            <a:spLocks noGrp="1"/>
          </p:cNvSpPr>
          <p:nvPr>
            <p:ph idx="1"/>
          </p:nvPr>
        </p:nvSpPr>
        <p:spPr>
          <a:xfrm>
            <a:off x="810000" y="2081987"/>
            <a:ext cx="6325643" cy="4328825"/>
          </a:xfrm>
        </p:spPr>
        <p:txBody>
          <a:bodyPr>
            <a:normAutofit/>
          </a:bodyPr>
          <a:lstStyle/>
          <a:p>
            <a:r>
              <a:rPr lang="en-US" sz="2400" dirty="0"/>
              <a:t>Debts and loans must be recorded with the same level of disclosure as expenditures. </a:t>
            </a:r>
          </a:p>
          <a:p>
            <a:r>
              <a:rPr lang="en-US" sz="2400" dirty="0"/>
              <a:t>The debt must occur within the campaign finance report reporting period. If the exact amount is unknown, the estimated amount must be reported</a:t>
            </a:r>
          </a:p>
          <a:p>
            <a:r>
              <a:rPr lang="en-US" sz="2400" dirty="0"/>
              <a:t>Payments to campaign debt must also be reported. </a:t>
            </a:r>
          </a:p>
        </p:txBody>
      </p:sp>
      <p:pic>
        <p:nvPicPr>
          <p:cNvPr id="5" name="Graphic 4" descr="Open hand">
            <a:extLst>
              <a:ext uri="{FF2B5EF4-FFF2-40B4-BE49-F238E27FC236}">
                <a16:creationId xmlns:a16="http://schemas.microsoft.com/office/drawing/2014/main" id="{1865C276-5B2A-4820-8722-92C61EE8B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5642" y="2182659"/>
            <a:ext cx="3867411" cy="3867411"/>
          </a:xfrm>
          <a:prstGeom prst="rect">
            <a:avLst/>
          </a:prstGeom>
        </p:spPr>
      </p:pic>
    </p:spTree>
    <p:extLst>
      <p:ext uri="{BB962C8B-B14F-4D97-AF65-F5344CB8AC3E}">
        <p14:creationId xmlns:p14="http://schemas.microsoft.com/office/powerpoint/2010/main" val="206211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BE16-06AE-4861-8A2A-509FDDA8C4AF}"/>
              </a:ext>
            </a:extLst>
          </p:cNvPr>
          <p:cNvSpPr>
            <a:spLocks noGrp="1"/>
          </p:cNvSpPr>
          <p:nvPr>
            <p:ph type="title"/>
          </p:nvPr>
        </p:nvSpPr>
        <p:spPr/>
        <p:txBody>
          <a:bodyPr/>
          <a:lstStyle/>
          <a:p>
            <a:r>
              <a:rPr lang="en-US" dirty="0"/>
              <a:t>Training outline</a:t>
            </a:r>
          </a:p>
        </p:txBody>
      </p:sp>
      <p:sp>
        <p:nvSpPr>
          <p:cNvPr id="6" name="Content Placeholder 5">
            <a:extLst>
              <a:ext uri="{FF2B5EF4-FFF2-40B4-BE49-F238E27FC236}">
                <a16:creationId xmlns:a16="http://schemas.microsoft.com/office/drawing/2014/main" id="{761B2E3C-0B0F-4CE6-9193-0A169A1DF6A7}"/>
              </a:ext>
            </a:extLst>
          </p:cNvPr>
          <p:cNvSpPr>
            <a:spLocks noGrp="1"/>
          </p:cNvSpPr>
          <p:nvPr>
            <p:ph sz="half" idx="1"/>
          </p:nvPr>
        </p:nvSpPr>
        <p:spPr>
          <a:xfrm>
            <a:off x="284364" y="2222287"/>
            <a:ext cx="5720221" cy="4278721"/>
          </a:xfrm>
        </p:spPr>
        <p:txBody>
          <a:bodyPr>
            <a:normAutofit fontScale="92500"/>
          </a:bodyPr>
          <a:lstStyle/>
          <a:p>
            <a:pPr>
              <a:buAutoNum type="arabicPeriod"/>
            </a:pPr>
            <a:r>
              <a:rPr lang="en-US" sz="2400" b="1" dirty="0"/>
              <a:t>Candidate’s Legal Requirements</a:t>
            </a:r>
          </a:p>
          <a:p>
            <a:pPr>
              <a:buAutoNum type="arabicPeriod"/>
            </a:pPr>
            <a:r>
              <a:rPr lang="en-US" sz="2400" b="1" dirty="0"/>
              <a:t>City Candidate Forms &amp; Reporting Dates</a:t>
            </a:r>
          </a:p>
          <a:p>
            <a:pPr>
              <a:buAutoNum type="arabicPeriod"/>
            </a:pPr>
            <a:r>
              <a:rPr lang="en-US" sz="2400" b="1" dirty="0"/>
              <a:t>Campaign Finance (Contributions, Expenditures, &amp; Debts)</a:t>
            </a:r>
          </a:p>
          <a:p>
            <a:pPr>
              <a:buAutoNum type="arabicPeriod"/>
            </a:pPr>
            <a:r>
              <a:rPr lang="en-US" sz="2400" b="1" dirty="0"/>
              <a:t>Campaign Finance Review Process</a:t>
            </a:r>
          </a:p>
          <a:p>
            <a:pPr>
              <a:buAutoNum type="arabicPeriod"/>
            </a:pPr>
            <a:r>
              <a:rPr lang="en-US" sz="2400" b="1" dirty="0"/>
              <a:t>Tips</a:t>
            </a:r>
          </a:p>
          <a:p>
            <a:pPr>
              <a:buAutoNum type="arabicPeriod"/>
            </a:pPr>
            <a:r>
              <a:rPr lang="en-US" sz="2400" b="1" dirty="0"/>
              <a:t>Resources</a:t>
            </a:r>
          </a:p>
          <a:p>
            <a:pPr>
              <a:buAutoNum type="arabicPeriod"/>
            </a:pPr>
            <a:r>
              <a:rPr lang="en-US" sz="2400" b="1" dirty="0"/>
              <a:t>Questions</a:t>
            </a:r>
          </a:p>
        </p:txBody>
      </p:sp>
      <p:pic>
        <p:nvPicPr>
          <p:cNvPr id="11" name="Picture 10" descr="A picture containing outdoor, sky, building, large&#10;&#10;Description automatically generated">
            <a:extLst>
              <a:ext uri="{FF2B5EF4-FFF2-40B4-BE49-F238E27FC236}">
                <a16:creationId xmlns:a16="http://schemas.microsoft.com/office/drawing/2014/main" id="{0D255EDB-54E1-4F2A-842C-EC2C032703BD}"/>
              </a:ext>
            </a:extLst>
          </p:cNvPr>
          <p:cNvPicPr>
            <a:picLocks noChangeAspect="1"/>
          </p:cNvPicPr>
          <p:nvPr/>
        </p:nvPicPr>
        <p:blipFill rotWithShape="1">
          <a:blip r:embed="rId3"/>
          <a:srcRect l="37443" b="43013"/>
          <a:stretch/>
        </p:blipFill>
        <p:spPr>
          <a:xfrm>
            <a:off x="6601216" y="2548942"/>
            <a:ext cx="5306420" cy="3625409"/>
          </a:xfrm>
          <a:prstGeom prst="rect">
            <a:avLst/>
          </a:prstGeom>
        </p:spPr>
      </p:pic>
      <p:sp>
        <p:nvSpPr>
          <p:cNvPr id="3" name="TextBox 2">
            <a:extLst>
              <a:ext uri="{FF2B5EF4-FFF2-40B4-BE49-F238E27FC236}">
                <a16:creationId xmlns:a16="http://schemas.microsoft.com/office/drawing/2014/main" id="{58414AC1-4608-4E1E-8DE9-AD847B09DC26}"/>
              </a:ext>
            </a:extLst>
          </p:cNvPr>
          <p:cNvSpPr txBox="1"/>
          <p:nvPr/>
        </p:nvSpPr>
        <p:spPr>
          <a:xfrm>
            <a:off x="9121296" y="6179979"/>
            <a:ext cx="2786340" cy="461665"/>
          </a:xfrm>
          <a:prstGeom prst="rect">
            <a:avLst/>
          </a:prstGeom>
          <a:noFill/>
        </p:spPr>
        <p:txBody>
          <a:bodyPr wrap="none" rtlCol="0">
            <a:spAutoFit/>
          </a:bodyPr>
          <a:lstStyle/>
          <a:p>
            <a:r>
              <a:rPr lang="en-US" sz="2400" dirty="0"/>
              <a:t>cpphelp@mt.gov</a:t>
            </a:r>
          </a:p>
        </p:txBody>
      </p:sp>
    </p:spTree>
    <p:extLst>
      <p:ext uri="{BB962C8B-B14F-4D97-AF65-F5344CB8AC3E}">
        <p14:creationId xmlns:p14="http://schemas.microsoft.com/office/powerpoint/2010/main" val="322068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A2E3-7960-4162-871E-1835AA9FF5C7}"/>
              </a:ext>
            </a:extLst>
          </p:cNvPr>
          <p:cNvSpPr>
            <a:spLocks noGrp="1"/>
          </p:cNvSpPr>
          <p:nvPr>
            <p:ph type="title"/>
          </p:nvPr>
        </p:nvSpPr>
        <p:spPr/>
        <p:txBody>
          <a:bodyPr/>
          <a:lstStyle/>
          <a:p>
            <a:r>
              <a:rPr lang="en-US" dirty="0"/>
              <a:t>Campaign Finance Review Process</a:t>
            </a:r>
          </a:p>
        </p:txBody>
      </p:sp>
      <p:sp>
        <p:nvSpPr>
          <p:cNvPr id="3" name="Content Placeholder 2">
            <a:extLst>
              <a:ext uri="{FF2B5EF4-FFF2-40B4-BE49-F238E27FC236}">
                <a16:creationId xmlns:a16="http://schemas.microsoft.com/office/drawing/2014/main" id="{E44486D4-D14A-4B67-9545-01573EA49173}"/>
              </a:ext>
            </a:extLst>
          </p:cNvPr>
          <p:cNvSpPr>
            <a:spLocks noGrp="1"/>
          </p:cNvSpPr>
          <p:nvPr>
            <p:ph idx="1"/>
          </p:nvPr>
        </p:nvSpPr>
        <p:spPr>
          <a:xfrm>
            <a:off x="818712" y="2222287"/>
            <a:ext cx="10554574" cy="4291247"/>
          </a:xfrm>
        </p:spPr>
        <p:txBody>
          <a:bodyPr>
            <a:normAutofit/>
          </a:bodyPr>
          <a:lstStyle/>
          <a:p>
            <a:pPr marL="0" indent="0">
              <a:buNone/>
            </a:pPr>
            <a:r>
              <a:rPr lang="en-US" sz="2400" b="1" dirty="0">
                <a:solidFill>
                  <a:schemeClr val="accent1">
                    <a:lumMod val="40000"/>
                    <a:lumOff val="60000"/>
                  </a:schemeClr>
                </a:solidFill>
              </a:rPr>
              <a:t>Candidate files a campaign finance report</a:t>
            </a:r>
          </a:p>
          <a:p>
            <a:pPr marL="400050" lvl="1" indent="0">
              <a:buNone/>
            </a:pPr>
            <a:r>
              <a:rPr lang="en-US" sz="2400" dirty="0">
                <a:solidFill>
                  <a:schemeClr val="accent1">
                    <a:lumMod val="40000"/>
                    <a:lumOff val="60000"/>
                  </a:schemeClr>
                </a:solidFill>
                <a:sym typeface="Wingdings" panose="05000000000000000000" pitchFamily="2" charset="2"/>
              </a:rPr>
              <a:t></a:t>
            </a:r>
            <a:r>
              <a:rPr lang="en-US" sz="2400" dirty="0">
                <a:sym typeface="Wingdings" panose="05000000000000000000" pitchFamily="2" charset="2"/>
              </a:rPr>
              <a:t> </a:t>
            </a:r>
            <a:r>
              <a:rPr lang="en-US" sz="2400" dirty="0"/>
              <a:t>COPP reviews all campaign finance reports and sends the candidate an Inspection Report identifying any issues that require additional attention or detail</a:t>
            </a:r>
          </a:p>
          <a:p>
            <a:pPr marL="800100" lvl="2" indent="0">
              <a:buNone/>
            </a:pPr>
            <a:r>
              <a:rPr lang="en-US" sz="2400" dirty="0">
                <a:solidFill>
                  <a:schemeClr val="accent1">
                    <a:lumMod val="40000"/>
                    <a:lumOff val="60000"/>
                  </a:schemeClr>
                </a:solidFill>
                <a:sym typeface="Wingdings" panose="05000000000000000000" pitchFamily="2" charset="2"/>
              </a:rPr>
              <a:t></a:t>
            </a:r>
            <a:r>
              <a:rPr lang="en-US" sz="2400" dirty="0">
                <a:sym typeface="Wingdings" panose="05000000000000000000" pitchFamily="2" charset="2"/>
              </a:rPr>
              <a:t> </a:t>
            </a:r>
            <a:r>
              <a:rPr lang="en-US" sz="2400" dirty="0"/>
              <a:t>Candidate files other reports</a:t>
            </a:r>
          </a:p>
          <a:p>
            <a:pPr marL="1257300" lvl="3" indent="0">
              <a:buNone/>
            </a:pPr>
            <a:r>
              <a:rPr lang="en-US" sz="2400" dirty="0">
                <a:solidFill>
                  <a:schemeClr val="accent1">
                    <a:lumMod val="40000"/>
                    <a:lumOff val="60000"/>
                  </a:schemeClr>
                </a:solidFill>
                <a:sym typeface="Wingdings" panose="05000000000000000000" pitchFamily="2" charset="2"/>
              </a:rPr>
              <a:t></a:t>
            </a:r>
            <a:r>
              <a:rPr lang="en-US" sz="2400" dirty="0">
                <a:sym typeface="Wingdings" panose="05000000000000000000" pitchFamily="2" charset="2"/>
              </a:rPr>
              <a:t> </a:t>
            </a:r>
            <a:r>
              <a:rPr lang="en-US" sz="2400" dirty="0"/>
              <a:t>COPP follows up with Inspection Reports</a:t>
            </a:r>
          </a:p>
          <a:p>
            <a:pPr marL="0" indent="0">
              <a:buNone/>
            </a:pPr>
            <a:r>
              <a:rPr lang="en-US" sz="2400" dirty="0"/>
              <a:t>				</a:t>
            </a:r>
            <a:r>
              <a:rPr lang="en-US" sz="2400" dirty="0">
                <a:solidFill>
                  <a:schemeClr val="accent1">
                    <a:lumMod val="40000"/>
                    <a:lumOff val="60000"/>
                  </a:schemeClr>
                </a:solidFill>
                <a:sym typeface="Wingdings" panose="05000000000000000000" pitchFamily="2" charset="2"/>
              </a:rPr>
              <a:t>  </a:t>
            </a:r>
            <a:r>
              <a:rPr lang="en-US" sz="2400" dirty="0"/>
              <a:t>Candidate closes their campaign </a:t>
            </a:r>
          </a:p>
          <a:p>
            <a:pPr marL="0" indent="0">
              <a:buNone/>
            </a:pPr>
            <a:r>
              <a:rPr lang="en-US" sz="2400" dirty="0"/>
              <a:t>				</a:t>
            </a:r>
            <a:r>
              <a:rPr lang="en-US" sz="2400" dirty="0">
                <a:solidFill>
                  <a:schemeClr val="accent1">
                    <a:lumMod val="40000"/>
                    <a:lumOff val="60000"/>
                  </a:schemeClr>
                </a:solidFill>
              </a:rPr>
              <a:t>	</a:t>
            </a:r>
            <a:r>
              <a:rPr lang="en-US" sz="2400" dirty="0">
                <a:solidFill>
                  <a:schemeClr val="accent1">
                    <a:lumMod val="40000"/>
                    <a:lumOff val="60000"/>
                  </a:schemeClr>
                </a:solidFill>
                <a:sym typeface="Wingdings" panose="05000000000000000000" pitchFamily="2" charset="2"/>
              </a:rPr>
              <a:t>  </a:t>
            </a:r>
            <a:r>
              <a:rPr lang="en-US" sz="2400" dirty="0"/>
              <a:t>COPP follows up with an Exam</a:t>
            </a:r>
          </a:p>
          <a:p>
            <a:pPr marL="0" indent="0">
              <a:buNone/>
            </a:pPr>
            <a:r>
              <a:rPr lang="en-US" sz="2400" dirty="0"/>
              <a:t>						</a:t>
            </a:r>
            <a:r>
              <a:rPr lang="en-US" sz="2400" dirty="0">
                <a:solidFill>
                  <a:schemeClr val="accent1">
                    <a:lumMod val="40000"/>
                    <a:lumOff val="60000"/>
                  </a:schemeClr>
                </a:solidFill>
                <a:sym typeface="Wingdings" panose="05000000000000000000" pitchFamily="2" charset="2"/>
              </a:rPr>
              <a:t>  </a:t>
            </a:r>
            <a:r>
              <a:rPr lang="en-US" sz="2400" dirty="0"/>
              <a:t>Candidate addresses all outstanding issues. </a:t>
            </a:r>
          </a:p>
        </p:txBody>
      </p:sp>
    </p:spTree>
    <p:extLst>
      <p:ext uri="{BB962C8B-B14F-4D97-AF65-F5344CB8AC3E}">
        <p14:creationId xmlns:p14="http://schemas.microsoft.com/office/powerpoint/2010/main" val="374990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5CD2-97DB-40E8-8D0E-DD21341447D4}"/>
              </a:ext>
            </a:extLst>
          </p:cNvPr>
          <p:cNvSpPr>
            <a:spLocks noGrp="1"/>
          </p:cNvSpPr>
          <p:nvPr>
            <p:ph type="title"/>
          </p:nvPr>
        </p:nvSpPr>
        <p:spPr/>
        <p:txBody>
          <a:bodyPr/>
          <a:lstStyle/>
          <a:p>
            <a:r>
              <a:rPr lang="en-US" dirty="0"/>
              <a:t>Candidate’s responsibility</a:t>
            </a:r>
          </a:p>
        </p:txBody>
      </p:sp>
      <p:sp>
        <p:nvSpPr>
          <p:cNvPr id="3" name="Content Placeholder 2">
            <a:extLst>
              <a:ext uri="{FF2B5EF4-FFF2-40B4-BE49-F238E27FC236}">
                <a16:creationId xmlns:a16="http://schemas.microsoft.com/office/drawing/2014/main" id="{C95F55F8-90CF-448E-B670-0B382C4DF423}"/>
              </a:ext>
            </a:extLst>
          </p:cNvPr>
          <p:cNvSpPr>
            <a:spLocks noGrp="1"/>
          </p:cNvSpPr>
          <p:nvPr>
            <p:ph idx="1"/>
          </p:nvPr>
        </p:nvSpPr>
        <p:spPr>
          <a:xfrm>
            <a:off x="467983" y="2059448"/>
            <a:ext cx="10554574" cy="4635713"/>
          </a:xfrm>
        </p:spPr>
        <p:txBody>
          <a:bodyPr>
            <a:normAutofit/>
          </a:bodyPr>
          <a:lstStyle/>
          <a:p>
            <a:pPr marL="0" indent="0">
              <a:buNone/>
            </a:pPr>
            <a:r>
              <a:rPr lang="en-US" sz="2400" b="1" dirty="0">
                <a:solidFill>
                  <a:schemeClr val="accent1">
                    <a:lumMod val="40000"/>
                    <a:lumOff val="60000"/>
                  </a:schemeClr>
                </a:solidFill>
              </a:rPr>
              <a:t>It is the candidate’s responsibility and obligation to understand and comply with all Montana campaign finance laws. </a:t>
            </a:r>
            <a:r>
              <a:rPr lang="en-US" sz="2400" dirty="0"/>
              <a:t>While COPP staff is available to provide information and support to all candidates and treasurers, again, it is the candidate who is responsible for ensuring the campaign complies with all campaign finance requirements. </a:t>
            </a:r>
          </a:p>
          <a:p>
            <a:pPr marL="0" indent="0">
              <a:buNone/>
            </a:pPr>
            <a:r>
              <a:rPr lang="en-US" sz="2400" dirty="0"/>
              <a:t>Candidates should familiarize themselves with Montana’s campaign finance reporting laws, specifically Montana Code Annotated (MCA)Title 13, Chapter 37 (available </a:t>
            </a:r>
            <a:r>
              <a:rPr lang="en-US" sz="2400" u="sng" dirty="0">
                <a:hlinkClick r:id="rId2"/>
              </a:rPr>
              <a:t>here</a:t>
            </a:r>
            <a:r>
              <a:rPr lang="en-US" sz="2400" dirty="0"/>
              <a:t>), as well as the Administrative Rules of Montana (ARM) Rule Chapter 44.11 (available </a:t>
            </a:r>
            <a:r>
              <a:rPr lang="en-US" sz="2400" u="sng" dirty="0">
                <a:hlinkClick r:id="rId3"/>
              </a:rPr>
              <a:t>here</a:t>
            </a:r>
            <a:r>
              <a:rPr lang="en-US" sz="2400" dirty="0"/>
              <a:t>). In addition to this training, </a:t>
            </a:r>
            <a:r>
              <a:rPr lang="en-US" sz="2400" dirty="0">
                <a:hlinkClick r:id="rId4"/>
              </a:rPr>
              <a:t>the COPP’s website</a:t>
            </a:r>
            <a:r>
              <a:rPr lang="en-US" sz="2400" dirty="0"/>
              <a:t> contains several educational resources that candidates should know and reference. </a:t>
            </a:r>
            <a:endParaRPr lang="en-US" sz="3200" dirty="0"/>
          </a:p>
        </p:txBody>
      </p:sp>
    </p:spTree>
    <p:extLst>
      <p:ext uri="{BB962C8B-B14F-4D97-AF65-F5344CB8AC3E}">
        <p14:creationId xmlns:p14="http://schemas.microsoft.com/office/powerpoint/2010/main" val="359185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B9ED-D593-44E2-976C-714D5E0D991C}"/>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13C686A8-E34B-4AB9-8D6E-DEDD01F6AF5C}"/>
              </a:ext>
            </a:extLst>
          </p:cNvPr>
          <p:cNvSpPr>
            <a:spLocks noGrp="1"/>
          </p:cNvSpPr>
          <p:nvPr>
            <p:ph idx="1"/>
          </p:nvPr>
        </p:nvSpPr>
        <p:spPr>
          <a:xfrm>
            <a:off x="380300" y="1721246"/>
            <a:ext cx="11001697" cy="4635713"/>
          </a:xfrm>
        </p:spPr>
        <p:txBody>
          <a:bodyPr>
            <a:normAutofit fontScale="92500"/>
          </a:bodyPr>
          <a:lstStyle/>
          <a:p>
            <a:pPr>
              <a:buFont typeface="+mj-lt"/>
              <a:buAutoNum type="arabicPeriod"/>
            </a:pPr>
            <a:r>
              <a:rPr lang="en-US" sz="2400" dirty="0"/>
              <a:t>Add campaign finance reporting periods and date/s to your calendar with reminders (Google calendar, cell phone, kitchen calendar, whatever helps remind you)</a:t>
            </a:r>
          </a:p>
          <a:p>
            <a:pPr>
              <a:buFont typeface="+mj-lt"/>
              <a:buAutoNum type="arabicPeriod"/>
            </a:pPr>
            <a:r>
              <a:rPr lang="en-US" sz="2400" dirty="0"/>
              <a:t>Need more space in CERS? Filing an addendum (cppcompliance@mt.gov)</a:t>
            </a:r>
          </a:p>
          <a:p>
            <a:pPr>
              <a:buFont typeface="+mj-lt"/>
              <a:buAutoNum type="arabicPeriod"/>
            </a:pPr>
            <a:r>
              <a:rPr lang="en-US" sz="2400" dirty="0"/>
              <a:t>1) Update your reports regularly throughout the period, and 2) file after the end of the period and before the deadline (do not wait for last minute to file) </a:t>
            </a:r>
          </a:p>
          <a:p>
            <a:pPr>
              <a:buFont typeface="+mj-lt"/>
              <a:buAutoNum type="arabicPeriod"/>
            </a:pPr>
            <a:r>
              <a:rPr lang="en-US" sz="2400" dirty="0"/>
              <a:t>Read your inspection reports and make corrections as directed</a:t>
            </a:r>
          </a:p>
          <a:p>
            <a:pPr>
              <a:buFont typeface="+mj-lt"/>
              <a:buAutoNum type="arabicPeriod"/>
            </a:pPr>
            <a:r>
              <a:rPr lang="en-US" sz="2400" dirty="0"/>
              <a:t>For tips and report reminders, follow the COPP on Facebook and Twitter!</a:t>
            </a:r>
          </a:p>
          <a:p>
            <a:pPr>
              <a:buFont typeface="+mj-lt"/>
              <a:buAutoNum type="arabicPeriod"/>
            </a:pPr>
            <a:r>
              <a:rPr lang="en-US" sz="2400" dirty="0"/>
              <a:t>Contact the COPP for support and with questions!</a:t>
            </a:r>
          </a:p>
        </p:txBody>
      </p:sp>
    </p:spTree>
    <p:extLst>
      <p:ext uri="{BB962C8B-B14F-4D97-AF65-F5344CB8AC3E}">
        <p14:creationId xmlns:p14="http://schemas.microsoft.com/office/powerpoint/2010/main" val="75085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AF78-A629-4671-8572-8A9F46B31CB7}"/>
              </a:ext>
            </a:extLst>
          </p:cNvPr>
          <p:cNvSpPr>
            <a:spLocks noGrp="1"/>
          </p:cNvSpPr>
          <p:nvPr>
            <p:ph type="title"/>
          </p:nvPr>
        </p:nvSpPr>
        <p:spPr/>
        <p:txBody>
          <a:bodyPr/>
          <a:lstStyle/>
          <a:p>
            <a:r>
              <a:rPr lang="en-US" dirty="0"/>
              <a:t>RESOURCES</a:t>
            </a:r>
          </a:p>
        </p:txBody>
      </p:sp>
      <p:pic>
        <p:nvPicPr>
          <p:cNvPr id="5" name="Content Placeholder 4" descr="A screenshot of a newspaper&#10;&#10;Description automatically generated">
            <a:extLst>
              <a:ext uri="{FF2B5EF4-FFF2-40B4-BE49-F238E27FC236}">
                <a16:creationId xmlns:a16="http://schemas.microsoft.com/office/drawing/2014/main" id="{339EF0D5-F232-4040-ACBE-57DE92C2B7DF}"/>
              </a:ext>
            </a:extLst>
          </p:cNvPr>
          <p:cNvPicPr>
            <a:picLocks noGrp="1" noChangeAspect="1"/>
          </p:cNvPicPr>
          <p:nvPr>
            <p:ph idx="1"/>
          </p:nvPr>
        </p:nvPicPr>
        <p:blipFill rotWithShape="1">
          <a:blip r:embed="rId3"/>
          <a:srcRect l="1988" t="638" r="2753" b="37318"/>
          <a:stretch/>
        </p:blipFill>
        <p:spPr>
          <a:xfrm>
            <a:off x="338203" y="2317315"/>
            <a:ext cx="6801633" cy="4344742"/>
          </a:xfrm>
        </p:spPr>
      </p:pic>
      <p:pic>
        <p:nvPicPr>
          <p:cNvPr id="10" name="Picture 9" descr="A screenshot of a cell phone&#10;&#10;Description automatically generated">
            <a:extLst>
              <a:ext uri="{FF2B5EF4-FFF2-40B4-BE49-F238E27FC236}">
                <a16:creationId xmlns:a16="http://schemas.microsoft.com/office/drawing/2014/main" id="{AE08A87F-BC54-4D61-9DB2-A7DC5DB6BFC7}"/>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Lst>
          </a:blip>
          <a:srcRect b="5437"/>
          <a:stretch/>
        </p:blipFill>
        <p:spPr>
          <a:xfrm>
            <a:off x="7982612" y="2354173"/>
            <a:ext cx="3652093" cy="4307884"/>
          </a:xfrm>
          <a:prstGeom prst="rect">
            <a:avLst/>
          </a:prstGeom>
        </p:spPr>
      </p:pic>
    </p:spTree>
    <p:extLst>
      <p:ext uri="{BB962C8B-B14F-4D97-AF65-F5344CB8AC3E}">
        <p14:creationId xmlns:p14="http://schemas.microsoft.com/office/powerpoint/2010/main" val="26653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D208-A179-4F0F-81D0-ECD24B71B73A}"/>
              </a:ext>
            </a:extLst>
          </p:cNvPr>
          <p:cNvSpPr>
            <a:spLocks noGrp="1"/>
          </p:cNvSpPr>
          <p:nvPr>
            <p:ph type="title"/>
          </p:nvPr>
        </p:nvSpPr>
        <p:spPr/>
        <p:txBody>
          <a:bodyPr/>
          <a:lstStyle/>
          <a:p>
            <a:r>
              <a:rPr lang="en-US" dirty="0"/>
              <a:t>Questions? You’ve got support!</a:t>
            </a:r>
          </a:p>
        </p:txBody>
      </p:sp>
      <p:pic>
        <p:nvPicPr>
          <p:cNvPr id="4" name="Content Placeholder 8" descr="A house with trees in the background&#10;&#10;Description automatically generated">
            <a:extLst>
              <a:ext uri="{FF2B5EF4-FFF2-40B4-BE49-F238E27FC236}">
                <a16:creationId xmlns:a16="http://schemas.microsoft.com/office/drawing/2014/main" id="{89A625C0-F3D4-40B9-AB2E-6C6981800ECC}"/>
              </a:ext>
            </a:extLst>
          </p:cNvPr>
          <p:cNvPicPr>
            <a:picLocks noGrp="1" noChangeAspect="1"/>
          </p:cNvPicPr>
          <p:nvPr>
            <p:ph idx="1"/>
          </p:nvPr>
        </p:nvPicPr>
        <p:blipFill>
          <a:blip r:embed="rId2"/>
          <a:stretch>
            <a:fillRect/>
          </a:stretch>
        </p:blipFill>
        <p:spPr>
          <a:xfrm>
            <a:off x="810000" y="2548176"/>
            <a:ext cx="5892549" cy="3314559"/>
          </a:xfrm>
        </p:spPr>
      </p:pic>
      <p:sp>
        <p:nvSpPr>
          <p:cNvPr id="5" name="Rectangle 4">
            <a:extLst>
              <a:ext uri="{FF2B5EF4-FFF2-40B4-BE49-F238E27FC236}">
                <a16:creationId xmlns:a16="http://schemas.microsoft.com/office/drawing/2014/main" id="{F7284F85-E63C-4775-8485-C986D2D321A4}"/>
              </a:ext>
            </a:extLst>
          </p:cNvPr>
          <p:cNvSpPr/>
          <p:nvPr/>
        </p:nvSpPr>
        <p:spPr>
          <a:xfrm>
            <a:off x="7916449" y="4390525"/>
            <a:ext cx="4722312" cy="523220"/>
          </a:xfrm>
          <a:prstGeom prst="rect">
            <a:avLst/>
          </a:prstGeom>
        </p:spPr>
        <p:txBody>
          <a:bodyPr wrap="square">
            <a:spAutoFit/>
          </a:bodyPr>
          <a:lstStyle/>
          <a:p>
            <a:r>
              <a:rPr lang="en-US" sz="2800" dirty="0"/>
              <a:t>@MontanaCOPP</a:t>
            </a:r>
          </a:p>
        </p:txBody>
      </p:sp>
      <p:sp>
        <p:nvSpPr>
          <p:cNvPr id="6" name="Rectangle 5">
            <a:extLst>
              <a:ext uri="{FF2B5EF4-FFF2-40B4-BE49-F238E27FC236}">
                <a16:creationId xmlns:a16="http://schemas.microsoft.com/office/drawing/2014/main" id="{DABCEAF6-5791-46F6-AF80-2E93FA19ED5A}"/>
              </a:ext>
            </a:extLst>
          </p:cNvPr>
          <p:cNvSpPr/>
          <p:nvPr/>
        </p:nvSpPr>
        <p:spPr>
          <a:xfrm>
            <a:off x="7089732" y="2657240"/>
            <a:ext cx="4622104" cy="1384995"/>
          </a:xfrm>
          <a:prstGeom prst="rect">
            <a:avLst/>
          </a:prstGeom>
        </p:spPr>
        <p:txBody>
          <a:bodyPr wrap="square">
            <a:spAutoFit/>
          </a:bodyPr>
          <a:lstStyle/>
          <a:p>
            <a:r>
              <a:rPr lang="en-US" sz="2800" b="1" dirty="0">
                <a:solidFill>
                  <a:schemeClr val="accent1">
                    <a:lumMod val="20000"/>
                    <a:lumOff val="80000"/>
                  </a:schemeClr>
                </a:solidFill>
              </a:rPr>
              <a:t>1209 8</a:t>
            </a:r>
            <a:r>
              <a:rPr lang="en-US" sz="2800" b="1" baseline="30000" dirty="0">
                <a:solidFill>
                  <a:schemeClr val="accent1">
                    <a:lumMod val="20000"/>
                    <a:lumOff val="80000"/>
                  </a:schemeClr>
                </a:solidFill>
              </a:rPr>
              <a:t>th</a:t>
            </a:r>
            <a:r>
              <a:rPr lang="en-US" sz="2800" b="1" dirty="0">
                <a:solidFill>
                  <a:schemeClr val="accent1">
                    <a:lumMod val="20000"/>
                    <a:lumOff val="80000"/>
                  </a:schemeClr>
                </a:solidFill>
              </a:rPr>
              <a:t> Avenue (Helena)</a:t>
            </a:r>
          </a:p>
          <a:p>
            <a:r>
              <a:rPr lang="en-US" sz="2800" b="1" dirty="0">
                <a:solidFill>
                  <a:schemeClr val="accent1">
                    <a:lumMod val="20000"/>
                    <a:lumOff val="80000"/>
                  </a:schemeClr>
                </a:solidFill>
              </a:rPr>
              <a:t>(406) 444-2942</a:t>
            </a:r>
          </a:p>
          <a:p>
            <a:r>
              <a:rPr lang="en-US" sz="2800" b="1" dirty="0">
                <a:solidFill>
                  <a:schemeClr val="accent1">
                    <a:lumMod val="20000"/>
                    <a:lumOff val="80000"/>
                  </a:schemeClr>
                </a:solidFill>
              </a:rPr>
              <a:t>cppcompliance@mt.gov</a:t>
            </a:r>
          </a:p>
        </p:txBody>
      </p:sp>
      <p:pic>
        <p:nvPicPr>
          <p:cNvPr id="8" name="Picture 7">
            <a:extLst>
              <a:ext uri="{FF2B5EF4-FFF2-40B4-BE49-F238E27FC236}">
                <a16:creationId xmlns:a16="http://schemas.microsoft.com/office/drawing/2014/main" id="{1D3F9590-024B-4B85-9C43-CEA56D136781}"/>
              </a:ext>
            </a:extLst>
          </p:cNvPr>
          <p:cNvPicPr>
            <a:picLocks noChangeAspect="1"/>
          </p:cNvPicPr>
          <p:nvPr/>
        </p:nvPicPr>
        <p:blipFill>
          <a:blip r:embed="rId3"/>
          <a:stretch>
            <a:fillRect/>
          </a:stretch>
        </p:blipFill>
        <p:spPr>
          <a:xfrm>
            <a:off x="7027624" y="4138046"/>
            <a:ext cx="1028178" cy="1028178"/>
          </a:xfrm>
          <a:prstGeom prst="rect">
            <a:avLst/>
          </a:prstGeom>
        </p:spPr>
      </p:pic>
      <p:pic>
        <p:nvPicPr>
          <p:cNvPr id="10" name="Picture 9">
            <a:extLst>
              <a:ext uri="{FF2B5EF4-FFF2-40B4-BE49-F238E27FC236}">
                <a16:creationId xmlns:a16="http://schemas.microsoft.com/office/drawing/2014/main" id="{92169C1E-E2CA-4FA6-AD21-68153FDBA3D2}"/>
              </a:ext>
            </a:extLst>
          </p:cNvPr>
          <p:cNvPicPr>
            <a:picLocks noChangeAspect="1"/>
          </p:cNvPicPr>
          <p:nvPr/>
        </p:nvPicPr>
        <p:blipFill>
          <a:blip r:embed="rId4"/>
          <a:stretch>
            <a:fillRect/>
          </a:stretch>
        </p:blipFill>
        <p:spPr>
          <a:xfrm>
            <a:off x="7155573" y="5056232"/>
            <a:ext cx="871602" cy="871602"/>
          </a:xfrm>
          <a:prstGeom prst="rect">
            <a:avLst/>
          </a:prstGeom>
        </p:spPr>
      </p:pic>
      <p:sp>
        <p:nvSpPr>
          <p:cNvPr id="11" name="Rectangle 10">
            <a:extLst>
              <a:ext uri="{FF2B5EF4-FFF2-40B4-BE49-F238E27FC236}">
                <a16:creationId xmlns:a16="http://schemas.microsoft.com/office/drawing/2014/main" id="{4541A569-A7BF-4B36-840F-6AD8687C2A49}"/>
              </a:ext>
            </a:extLst>
          </p:cNvPr>
          <p:cNvSpPr/>
          <p:nvPr/>
        </p:nvSpPr>
        <p:spPr>
          <a:xfrm>
            <a:off x="7916449" y="5277690"/>
            <a:ext cx="3143809" cy="523220"/>
          </a:xfrm>
          <a:prstGeom prst="rect">
            <a:avLst/>
          </a:prstGeom>
        </p:spPr>
        <p:txBody>
          <a:bodyPr wrap="none">
            <a:spAutoFit/>
          </a:bodyPr>
          <a:lstStyle/>
          <a:p>
            <a:r>
              <a:rPr lang="en-US" sz="2800" dirty="0"/>
              <a:t>@MontanaCOPP</a:t>
            </a:r>
          </a:p>
        </p:txBody>
      </p:sp>
    </p:spTree>
    <p:extLst>
      <p:ext uri="{BB962C8B-B14F-4D97-AF65-F5344CB8AC3E}">
        <p14:creationId xmlns:p14="http://schemas.microsoft.com/office/powerpoint/2010/main" val="421328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p:txBody>
          <a:bodyPr/>
          <a:lstStyle/>
          <a:p>
            <a:r>
              <a:rPr lang="en-US" dirty="0"/>
              <a:t>Legal Requirements of Candidates</a:t>
            </a:r>
          </a:p>
        </p:txBody>
      </p:sp>
      <p:sp>
        <p:nvSpPr>
          <p:cNvPr id="3" name="Content Placeholder 2">
            <a:extLst>
              <a:ext uri="{FF2B5EF4-FFF2-40B4-BE49-F238E27FC236}">
                <a16:creationId xmlns:a16="http://schemas.microsoft.com/office/drawing/2014/main" id="{99E179D0-1B13-4A8F-82C5-4B70B4ED5D46}"/>
              </a:ext>
            </a:extLst>
          </p:cNvPr>
          <p:cNvSpPr>
            <a:spLocks noGrp="1"/>
          </p:cNvSpPr>
          <p:nvPr>
            <p:ph idx="1"/>
          </p:nvPr>
        </p:nvSpPr>
        <p:spPr>
          <a:xfrm>
            <a:off x="450937" y="2222287"/>
            <a:ext cx="10922349" cy="4441560"/>
          </a:xfrm>
        </p:spPr>
        <p:txBody>
          <a:bodyPr>
            <a:normAutofit/>
          </a:bodyPr>
          <a:lstStyle/>
          <a:p>
            <a:pPr marL="0" indent="0">
              <a:buNone/>
            </a:pPr>
            <a:r>
              <a:rPr lang="en-US" sz="2400" b="1" dirty="0">
                <a:solidFill>
                  <a:schemeClr val="accent1">
                    <a:lumMod val="40000"/>
                    <a:lumOff val="60000"/>
                  </a:schemeClr>
                </a:solidFill>
              </a:rPr>
              <a:t>It is the candidate’s responsibility and obligation to understand and comply with all Montana campaign finance laws. </a:t>
            </a:r>
            <a:r>
              <a:rPr lang="en-US" sz="2400" dirty="0"/>
              <a:t>While COPP staff is available to provide information and support to all candidates and treasurers, again, it is the candidate who is responsible for ensuring the campaign complies with all campaign finance requirements. </a:t>
            </a:r>
          </a:p>
          <a:p>
            <a:pPr marL="0" indent="0">
              <a:buNone/>
            </a:pPr>
            <a:r>
              <a:rPr lang="en-US" sz="2400" dirty="0"/>
              <a:t>Candidates should familiarize themselves with Montana’s campaign finance reporting laws, specifically Montana Code Annotated (MCA)Title 13, Chapter 37 (available </a:t>
            </a:r>
            <a:r>
              <a:rPr lang="en-US" sz="2400" u="sng" dirty="0">
                <a:hlinkClick r:id="rId3"/>
              </a:rPr>
              <a:t>here</a:t>
            </a:r>
            <a:r>
              <a:rPr lang="en-US" sz="2400" dirty="0"/>
              <a:t>), as well as the Administrative Rules of Montana (ARM) Rule Chapter 44.11 (available </a:t>
            </a:r>
            <a:r>
              <a:rPr lang="en-US" sz="2400" u="sng" dirty="0">
                <a:hlinkClick r:id="rId4"/>
              </a:rPr>
              <a:t>here</a:t>
            </a:r>
            <a:r>
              <a:rPr lang="en-US" sz="2400" dirty="0"/>
              <a:t>). In addition to this training, </a:t>
            </a:r>
            <a:r>
              <a:rPr lang="en-US" sz="2400" dirty="0">
                <a:hlinkClick r:id="rId5"/>
              </a:rPr>
              <a:t>the COPP’s website</a:t>
            </a:r>
            <a:r>
              <a:rPr lang="en-US" sz="2400" dirty="0"/>
              <a:t> contains several educational resources that candidates should know and reference. </a:t>
            </a:r>
            <a:endParaRPr lang="en-US" sz="3200" dirty="0"/>
          </a:p>
        </p:txBody>
      </p:sp>
    </p:spTree>
    <p:extLst>
      <p:ext uri="{BB962C8B-B14F-4D97-AF65-F5344CB8AC3E}">
        <p14:creationId xmlns:p14="http://schemas.microsoft.com/office/powerpoint/2010/main" val="225700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p:txBody>
          <a:bodyPr/>
          <a:lstStyle/>
          <a:p>
            <a:r>
              <a:rPr lang="en-US" dirty="0"/>
              <a:t>City Candidate Forms</a:t>
            </a:r>
          </a:p>
        </p:txBody>
      </p:sp>
      <p:sp>
        <p:nvSpPr>
          <p:cNvPr id="3" name="Content Placeholder 2">
            <a:extLst>
              <a:ext uri="{FF2B5EF4-FFF2-40B4-BE49-F238E27FC236}">
                <a16:creationId xmlns:a16="http://schemas.microsoft.com/office/drawing/2014/main" id="{99E179D0-1B13-4A8F-82C5-4B70B4ED5D46}"/>
              </a:ext>
            </a:extLst>
          </p:cNvPr>
          <p:cNvSpPr>
            <a:spLocks noGrp="1"/>
          </p:cNvSpPr>
          <p:nvPr>
            <p:ph idx="1"/>
          </p:nvPr>
        </p:nvSpPr>
        <p:spPr>
          <a:xfrm>
            <a:off x="330197" y="2222288"/>
            <a:ext cx="6759535" cy="4535504"/>
          </a:xfrm>
        </p:spPr>
        <p:txBody>
          <a:bodyPr>
            <a:normAutofit/>
          </a:bodyPr>
          <a:lstStyle/>
          <a:p>
            <a:pPr>
              <a:buFont typeface="+mj-lt"/>
              <a:buAutoNum type="arabicPeriod"/>
            </a:pPr>
            <a:r>
              <a:rPr lang="en-US" sz="2800" dirty="0"/>
              <a:t>C-1A: Statement of Candidate</a:t>
            </a:r>
          </a:p>
          <a:p>
            <a:pPr>
              <a:buFont typeface="+mj-lt"/>
              <a:buAutoNum type="arabicPeriod"/>
            </a:pPr>
            <a:r>
              <a:rPr lang="en-US" sz="2800" dirty="0"/>
              <a:t>C-5: Candidate Campaign Finance Report</a:t>
            </a:r>
          </a:p>
          <a:p>
            <a:pPr>
              <a:buFont typeface="+mj-lt"/>
              <a:buAutoNum type="arabicPeriod"/>
            </a:pPr>
            <a:r>
              <a:rPr lang="en-US" sz="2800" dirty="0"/>
              <a:t>C-7: Notice of Pre-Election Contributions</a:t>
            </a:r>
          </a:p>
          <a:p>
            <a:pPr lvl="1">
              <a:buFont typeface="Wingdings" panose="05000000000000000000" pitchFamily="2" charset="2"/>
              <a:buChar char="§"/>
            </a:pPr>
            <a:r>
              <a:rPr lang="en-US" sz="2400" dirty="0"/>
              <a:t>Must be filed </a:t>
            </a:r>
            <a:r>
              <a:rPr lang="en-US" sz="2400" i="1" dirty="0"/>
              <a:t>if </a:t>
            </a:r>
            <a:r>
              <a:rPr lang="en-US" sz="2400" dirty="0"/>
              <a:t>a city candidate receives a contribution of $100 or more from a single source between the 17th day before an election and the date of the election. </a:t>
            </a:r>
          </a:p>
        </p:txBody>
      </p:sp>
      <p:pic>
        <p:nvPicPr>
          <p:cNvPr id="5" name="Picture 4" descr="A screenshot of a social media post&#10;&#10;Description automatically generated">
            <a:extLst>
              <a:ext uri="{FF2B5EF4-FFF2-40B4-BE49-F238E27FC236}">
                <a16:creationId xmlns:a16="http://schemas.microsoft.com/office/drawing/2014/main" id="{7C703892-8458-4B4E-9A86-EA5F38927C95}"/>
              </a:ext>
            </a:extLst>
          </p:cNvPr>
          <p:cNvPicPr>
            <a:picLocks noChangeAspect="1"/>
          </p:cNvPicPr>
          <p:nvPr/>
        </p:nvPicPr>
        <p:blipFill rotWithShape="1">
          <a:blip r:embed="rId3"/>
          <a:srcRect r="24048"/>
          <a:stretch/>
        </p:blipFill>
        <p:spPr>
          <a:xfrm>
            <a:off x="7395379" y="2129424"/>
            <a:ext cx="4370328" cy="3728789"/>
          </a:xfrm>
          <a:prstGeom prst="rect">
            <a:avLst/>
          </a:prstGeom>
        </p:spPr>
      </p:pic>
    </p:spTree>
    <p:extLst>
      <p:ext uri="{BB962C8B-B14F-4D97-AF65-F5344CB8AC3E}">
        <p14:creationId xmlns:p14="http://schemas.microsoft.com/office/powerpoint/2010/main" val="324771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F52-2E04-4022-BFA1-EDF950B84EB8}"/>
              </a:ext>
            </a:extLst>
          </p:cNvPr>
          <p:cNvSpPr>
            <a:spLocks noGrp="1"/>
          </p:cNvSpPr>
          <p:nvPr>
            <p:ph type="title"/>
          </p:nvPr>
        </p:nvSpPr>
        <p:spPr>
          <a:xfrm>
            <a:off x="810000" y="447188"/>
            <a:ext cx="11382000" cy="970450"/>
          </a:xfrm>
        </p:spPr>
        <p:txBody>
          <a:bodyPr/>
          <a:lstStyle/>
          <a:p>
            <a:r>
              <a:rPr lang="en-US" dirty="0"/>
              <a:t>City Candidate Forms: 2019 Reporting Dates</a:t>
            </a:r>
          </a:p>
        </p:txBody>
      </p:sp>
      <p:sp>
        <p:nvSpPr>
          <p:cNvPr id="3" name="Content Placeholder 2">
            <a:extLst>
              <a:ext uri="{FF2B5EF4-FFF2-40B4-BE49-F238E27FC236}">
                <a16:creationId xmlns:a16="http://schemas.microsoft.com/office/drawing/2014/main" id="{99E179D0-1B13-4A8F-82C5-4B70B4ED5D46}"/>
              </a:ext>
            </a:extLst>
          </p:cNvPr>
          <p:cNvSpPr>
            <a:spLocks noGrp="1"/>
          </p:cNvSpPr>
          <p:nvPr>
            <p:ph idx="1"/>
          </p:nvPr>
        </p:nvSpPr>
        <p:spPr>
          <a:xfrm>
            <a:off x="5311037" y="1991638"/>
            <a:ext cx="6880964" cy="4534422"/>
          </a:xfrm>
        </p:spPr>
        <p:txBody>
          <a:bodyPr>
            <a:normAutofit fontScale="85000" lnSpcReduction="20000"/>
          </a:bodyPr>
          <a:lstStyle/>
          <a:p>
            <a:pPr>
              <a:buFont typeface="+mj-lt"/>
              <a:buAutoNum type="arabicPeriod"/>
            </a:pPr>
            <a:r>
              <a:rPr lang="en-US" dirty="0"/>
              <a:t>August 6: C-5 Due</a:t>
            </a:r>
          </a:p>
          <a:p>
            <a:pPr>
              <a:buFont typeface="+mj-lt"/>
              <a:buAutoNum type="arabicPeriod"/>
            </a:pPr>
            <a:r>
              <a:rPr lang="en-US" dirty="0"/>
              <a:t>August 24-September 10: C-7s due (for primary)</a:t>
            </a:r>
          </a:p>
          <a:p>
            <a:pPr>
              <a:buFont typeface="+mj-lt"/>
              <a:buAutoNum type="arabicPeriod"/>
            </a:pPr>
            <a:r>
              <a:rPr lang="en-US" dirty="0"/>
              <a:t>August 29: C-5 Due</a:t>
            </a:r>
          </a:p>
          <a:p>
            <a:pPr>
              <a:buFont typeface="+mj-lt"/>
              <a:buAutoNum type="arabicPeriod"/>
            </a:pPr>
            <a:r>
              <a:rPr lang="en-US" dirty="0"/>
              <a:t>August 31-September 10: Fair </a:t>
            </a:r>
            <a:r>
              <a:rPr lang="en-US" dirty="0" err="1"/>
              <a:t>NoticePeriod</a:t>
            </a:r>
            <a:r>
              <a:rPr lang="en-US" dirty="0"/>
              <a:t> (for primary)</a:t>
            </a:r>
          </a:p>
          <a:p>
            <a:pPr>
              <a:buFont typeface="+mj-lt"/>
              <a:buAutoNum type="arabicPeriod"/>
            </a:pPr>
            <a:r>
              <a:rPr lang="en-US" b="1" dirty="0"/>
              <a:t>Primary Election: September 10</a:t>
            </a:r>
          </a:p>
          <a:p>
            <a:pPr>
              <a:buFont typeface="+mj-lt"/>
              <a:buAutoNum type="arabicPeriod"/>
            </a:pPr>
            <a:r>
              <a:rPr lang="en-US" dirty="0"/>
              <a:t>September 30: C-5 Due</a:t>
            </a:r>
          </a:p>
          <a:p>
            <a:pPr>
              <a:buFont typeface="+mj-lt"/>
              <a:buAutoNum type="arabicPeriod"/>
            </a:pPr>
            <a:r>
              <a:rPr lang="en-US" dirty="0"/>
              <a:t>October 1: C-5 Due</a:t>
            </a:r>
          </a:p>
          <a:p>
            <a:pPr>
              <a:buFont typeface="+mj-lt"/>
              <a:buAutoNum type="arabicPeriod"/>
            </a:pPr>
            <a:r>
              <a:rPr lang="en-US" dirty="0"/>
              <a:t>October 15-November 5: C-7s due (for general)</a:t>
            </a:r>
          </a:p>
          <a:p>
            <a:pPr>
              <a:buFont typeface="+mj-lt"/>
              <a:buAutoNum type="arabicPeriod"/>
            </a:pPr>
            <a:r>
              <a:rPr lang="en-US" dirty="0"/>
              <a:t>October 20: C-5 due</a:t>
            </a:r>
          </a:p>
          <a:p>
            <a:pPr>
              <a:buFont typeface="+mj-lt"/>
              <a:buAutoNum type="arabicPeriod"/>
            </a:pPr>
            <a:r>
              <a:rPr lang="en-US" dirty="0"/>
              <a:t>October 26-November 5: Fair Notice Period (for general)</a:t>
            </a:r>
          </a:p>
          <a:p>
            <a:pPr>
              <a:buFont typeface="+mj-lt"/>
              <a:buAutoNum type="arabicPeriod"/>
            </a:pPr>
            <a:r>
              <a:rPr lang="en-US" b="1" dirty="0"/>
              <a:t>General Election: November 5</a:t>
            </a:r>
          </a:p>
          <a:p>
            <a:pPr>
              <a:buFont typeface="+mj-lt"/>
              <a:buAutoNum type="arabicPeriod"/>
            </a:pPr>
            <a:r>
              <a:rPr lang="en-US" dirty="0"/>
              <a:t>November 20: C-5 Due</a:t>
            </a:r>
          </a:p>
          <a:p>
            <a:pPr>
              <a:buFont typeface="+mj-lt"/>
              <a:buAutoNum type="arabicPeriod"/>
            </a:pPr>
            <a:r>
              <a:rPr lang="en-US" dirty="0"/>
              <a:t>March 10: Report due if campaign still open</a:t>
            </a:r>
          </a:p>
          <a:p>
            <a:pPr>
              <a:buFont typeface="+mj-lt"/>
              <a:buAutoNum type="arabicPeriod"/>
            </a:pPr>
            <a:r>
              <a:rPr lang="en-US" dirty="0"/>
              <a:t>September 10: Report due if campaign still open</a:t>
            </a:r>
          </a:p>
        </p:txBody>
      </p:sp>
      <p:pic>
        <p:nvPicPr>
          <p:cNvPr id="8" name="Picture 7" descr="A screenshot of a cell phone&#10;&#10;Description automatically generated">
            <a:extLst>
              <a:ext uri="{FF2B5EF4-FFF2-40B4-BE49-F238E27FC236}">
                <a16:creationId xmlns:a16="http://schemas.microsoft.com/office/drawing/2014/main" id="{2A74B426-8567-4F46-A0E3-EC55FCB3D94C}"/>
              </a:ext>
            </a:extLst>
          </p:cNvPr>
          <p:cNvPicPr>
            <a:picLocks noChangeAspect="1"/>
          </p:cNvPicPr>
          <p:nvPr/>
        </p:nvPicPr>
        <p:blipFill>
          <a:blip r:embed="rId3"/>
          <a:stretch>
            <a:fillRect/>
          </a:stretch>
        </p:blipFill>
        <p:spPr>
          <a:xfrm>
            <a:off x="313151" y="1640787"/>
            <a:ext cx="4819455" cy="4770025"/>
          </a:xfrm>
          <a:prstGeom prst="rect">
            <a:avLst/>
          </a:prstGeom>
        </p:spPr>
      </p:pic>
    </p:spTree>
    <p:extLst>
      <p:ext uri="{BB962C8B-B14F-4D97-AF65-F5344CB8AC3E}">
        <p14:creationId xmlns:p14="http://schemas.microsoft.com/office/powerpoint/2010/main" val="11675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18A5-1DE6-4AFD-B5A8-DE7760053EAE}"/>
              </a:ext>
            </a:extLst>
          </p:cNvPr>
          <p:cNvSpPr>
            <a:spLocks noGrp="1"/>
          </p:cNvSpPr>
          <p:nvPr>
            <p:ph type="title"/>
          </p:nvPr>
        </p:nvSpPr>
        <p:spPr/>
        <p:txBody>
          <a:bodyPr/>
          <a:lstStyle/>
          <a:p>
            <a:r>
              <a:rPr lang="en-US" dirty="0"/>
              <a:t>Campaign Finance</a:t>
            </a:r>
          </a:p>
        </p:txBody>
      </p:sp>
      <p:sp>
        <p:nvSpPr>
          <p:cNvPr id="3" name="Content Placeholder 2">
            <a:extLst>
              <a:ext uri="{FF2B5EF4-FFF2-40B4-BE49-F238E27FC236}">
                <a16:creationId xmlns:a16="http://schemas.microsoft.com/office/drawing/2014/main" id="{708810F3-F937-4782-BE9A-CE5227B485F7}"/>
              </a:ext>
            </a:extLst>
          </p:cNvPr>
          <p:cNvSpPr>
            <a:spLocks noGrp="1"/>
          </p:cNvSpPr>
          <p:nvPr>
            <p:ph idx="1"/>
          </p:nvPr>
        </p:nvSpPr>
        <p:spPr>
          <a:xfrm>
            <a:off x="392827" y="2343237"/>
            <a:ext cx="10571998" cy="4067575"/>
          </a:xfrm>
        </p:spPr>
        <p:txBody>
          <a:bodyPr>
            <a:normAutofit/>
          </a:bodyPr>
          <a:lstStyle/>
          <a:p>
            <a:pPr marL="0" indent="0">
              <a:buNone/>
            </a:pPr>
            <a:r>
              <a:rPr lang="en-US" sz="2400" b="1" dirty="0"/>
              <a:t>All candidates have a role in promoting confidence, transparency, and accountability in Montana’s elections. This occurs, in part, through campaign finance reporting of: </a:t>
            </a:r>
          </a:p>
          <a:p>
            <a:pPr marL="0" indent="0">
              <a:buNone/>
            </a:pPr>
            <a:endParaRPr lang="en-US" sz="800" b="1" dirty="0"/>
          </a:p>
          <a:p>
            <a:pPr lvl="1">
              <a:buAutoNum type="arabicPeriod"/>
            </a:pPr>
            <a:r>
              <a:rPr lang="en-US" sz="2400" dirty="0"/>
              <a:t>Contributions,</a:t>
            </a:r>
          </a:p>
          <a:p>
            <a:pPr lvl="1">
              <a:buAutoNum type="arabicPeriod"/>
            </a:pPr>
            <a:r>
              <a:rPr lang="en-US" sz="2400" dirty="0"/>
              <a:t>Expenditures, and </a:t>
            </a:r>
          </a:p>
          <a:p>
            <a:pPr lvl="1">
              <a:buAutoNum type="arabicPeriod"/>
            </a:pPr>
            <a:r>
              <a:rPr lang="en-US" sz="2400" dirty="0"/>
              <a:t>Debts.</a:t>
            </a:r>
          </a:p>
          <a:p>
            <a:pPr marL="0" indent="0">
              <a:buNone/>
            </a:pPr>
            <a:endParaRPr lang="en-US" sz="2800" dirty="0"/>
          </a:p>
        </p:txBody>
      </p:sp>
      <p:pic>
        <p:nvPicPr>
          <p:cNvPr id="5" name="Picture 4" descr="A close up of a lush green field&#10;&#10;Description automatically generated">
            <a:extLst>
              <a:ext uri="{FF2B5EF4-FFF2-40B4-BE49-F238E27FC236}">
                <a16:creationId xmlns:a16="http://schemas.microsoft.com/office/drawing/2014/main" id="{4350F417-1D12-459F-B2DE-7D34F45833D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2089" b="24351"/>
          <a:stretch/>
        </p:blipFill>
        <p:spPr>
          <a:xfrm>
            <a:off x="6980900" y="3839220"/>
            <a:ext cx="4639092" cy="2383702"/>
          </a:xfrm>
          <a:prstGeom prst="rect">
            <a:avLst/>
          </a:prstGeom>
        </p:spPr>
      </p:pic>
    </p:spTree>
    <p:extLst>
      <p:ext uri="{BB962C8B-B14F-4D97-AF65-F5344CB8AC3E}">
        <p14:creationId xmlns:p14="http://schemas.microsoft.com/office/powerpoint/2010/main" val="193341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2A24-BEF2-445E-8B97-B6E330CA173C}"/>
              </a:ext>
            </a:extLst>
          </p:cNvPr>
          <p:cNvSpPr>
            <a:spLocks noGrp="1"/>
          </p:cNvSpPr>
          <p:nvPr>
            <p:ph type="title"/>
          </p:nvPr>
        </p:nvSpPr>
        <p:spPr/>
        <p:txBody>
          <a:bodyPr/>
          <a:lstStyle/>
          <a:p>
            <a:r>
              <a:rPr lang="en-US" dirty="0"/>
              <a:t>Campaign Finance: Contributions</a:t>
            </a:r>
          </a:p>
        </p:txBody>
      </p:sp>
      <p:sp>
        <p:nvSpPr>
          <p:cNvPr id="3" name="Content Placeholder 2">
            <a:extLst>
              <a:ext uri="{FF2B5EF4-FFF2-40B4-BE49-F238E27FC236}">
                <a16:creationId xmlns:a16="http://schemas.microsoft.com/office/drawing/2014/main" id="{6EC2B69F-54D6-4C6D-AED0-75B0871A9BE5}"/>
              </a:ext>
            </a:extLst>
          </p:cNvPr>
          <p:cNvSpPr>
            <a:spLocks noGrp="1"/>
          </p:cNvSpPr>
          <p:nvPr>
            <p:ph idx="1"/>
          </p:nvPr>
        </p:nvSpPr>
        <p:spPr>
          <a:xfrm>
            <a:off x="592210" y="2183811"/>
            <a:ext cx="5900870" cy="4292490"/>
          </a:xfrm>
        </p:spPr>
        <p:txBody>
          <a:bodyPr>
            <a:normAutofit/>
          </a:bodyPr>
          <a:lstStyle/>
          <a:p>
            <a:r>
              <a:rPr lang="en-US" sz="2400" dirty="0"/>
              <a:t>By law (</a:t>
            </a:r>
            <a:r>
              <a:rPr lang="en-US" sz="2400" u="sng" dirty="0">
                <a:hlinkClick r:id="rId3">
                  <a:extLst>
                    <a:ext uri="{A12FA001-AC4F-418D-AE19-62706E023703}">
                      <ahyp:hlinkClr xmlns:ahyp="http://schemas.microsoft.com/office/drawing/2018/hyperlinkcolor" val="tx"/>
                    </a:ext>
                  </a:extLst>
                </a:hlinkClick>
              </a:rPr>
              <a:t>13-1-101(9), MCA</a:t>
            </a:r>
            <a:r>
              <a:rPr lang="en-US" sz="2400" dirty="0"/>
              <a:t>), a contribution is defined as a </a:t>
            </a:r>
            <a:r>
              <a:rPr lang="en-US" sz="2400" b="1" dirty="0"/>
              <a:t>“…distribution of money or anything of value to support or oppose a candidate or ballot issue.” </a:t>
            </a:r>
          </a:p>
          <a:p>
            <a:r>
              <a:rPr lang="en-US" sz="2400" dirty="0"/>
              <a:t>If an individual, committee, or other entity provides a campaign with money or goods or services of value for free or at a reduced rate in an effort to support your candidacy, that is a contribution. </a:t>
            </a:r>
          </a:p>
        </p:txBody>
      </p:sp>
      <p:pic>
        <p:nvPicPr>
          <p:cNvPr id="5" name="Picture 4" descr="A close up of a logo&#10;&#10;Description automatically generated">
            <a:extLst>
              <a:ext uri="{FF2B5EF4-FFF2-40B4-BE49-F238E27FC236}">
                <a16:creationId xmlns:a16="http://schemas.microsoft.com/office/drawing/2014/main" id="{9207E599-9246-46FB-AD2F-D3A30465AFA6}"/>
              </a:ext>
            </a:extLst>
          </p:cNvPr>
          <p:cNvPicPr>
            <a:picLocks noChangeAspect="1"/>
          </p:cNvPicPr>
          <p:nvPr/>
        </p:nvPicPr>
        <p:blipFill>
          <a:blip r:embed="rId4">
            <a:extLst>
              <a:ext uri="{BEBA8EAE-BF5A-486C-A8C5-ECC9F3942E4B}">
                <a14:imgProps xmlns:a14="http://schemas.microsoft.com/office/drawing/2010/main">
                  <a14:imgLayer r:embed="rId5">
                    <a14:imgEffect>
                      <a14:artisticChalkSketch/>
                    </a14:imgEffect>
                  </a14:imgLayer>
                </a14:imgProps>
              </a:ext>
            </a:extLst>
          </a:blip>
          <a:stretch>
            <a:fillRect/>
          </a:stretch>
        </p:blipFill>
        <p:spPr>
          <a:xfrm rot="9857703">
            <a:off x="6505183" y="1446757"/>
            <a:ext cx="5361140" cy="5361140"/>
          </a:xfrm>
          <a:prstGeom prst="rect">
            <a:avLst/>
          </a:prstGeom>
        </p:spPr>
      </p:pic>
    </p:spTree>
    <p:extLst>
      <p:ext uri="{BB962C8B-B14F-4D97-AF65-F5344CB8AC3E}">
        <p14:creationId xmlns:p14="http://schemas.microsoft.com/office/powerpoint/2010/main" val="163123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F8DA-27FC-48EC-B553-0692FB72F3C5}"/>
              </a:ext>
            </a:extLst>
          </p:cNvPr>
          <p:cNvSpPr>
            <a:spLocks noGrp="1"/>
          </p:cNvSpPr>
          <p:nvPr>
            <p:ph type="title"/>
          </p:nvPr>
        </p:nvSpPr>
        <p:spPr/>
        <p:txBody>
          <a:bodyPr/>
          <a:lstStyle/>
          <a:p>
            <a:r>
              <a:rPr lang="en-US" dirty="0"/>
              <a:t>Contribution Limits</a:t>
            </a:r>
          </a:p>
        </p:txBody>
      </p:sp>
      <p:sp>
        <p:nvSpPr>
          <p:cNvPr id="3" name="Content Placeholder 2">
            <a:extLst>
              <a:ext uri="{FF2B5EF4-FFF2-40B4-BE49-F238E27FC236}">
                <a16:creationId xmlns:a16="http://schemas.microsoft.com/office/drawing/2014/main" id="{A99F7615-B314-4C8D-9D4B-A50F217E8CE9}"/>
              </a:ext>
            </a:extLst>
          </p:cNvPr>
          <p:cNvSpPr>
            <a:spLocks noGrp="1"/>
          </p:cNvSpPr>
          <p:nvPr>
            <p:ph idx="1"/>
          </p:nvPr>
        </p:nvSpPr>
        <p:spPr>
          <a:xfrm>
            <a:off x="5285063" y="2256639"/>
            <a:ext cx="6535025" cy="4154173"/>
          </a:xfrm>
        </p:spPr>
        <p:txBody>
          <a:bodyPr>
            <a:normAutofit/>
          </a:bodyPr>
          <a:lstStyle/>
          <a:p>
            <a:pPr marL="457200" indent="-457200">
              <a:buFont typeface="+mj-lt"/>
              <a:buAutoNum type="arabicPeriod"/>
            </a:pPr>
            <a:r>
              <a:rPr lang="en-US" sz="2400" dirty="0"/>
              <a:t>Campaign finance limits apply to EACH election (primary and general) </a:t>
            </a:r>
            <a:r>
              <a:rPr lang="en-US" sz="2400" i="1" dirty="0"/>
              <a:t>if</a:t>
            </a:r>
            <a:r>
              <a:rPr lang="en-US" sz="2400" dirty="0"/>
              <a:t> you have a primary opponent. </a:t>
            </a:r>
          </a:p>
          <a:p>
            <a:pPr marL="457200" indent="-457200">
              <a:buFont typeface="+mj-lt"/>
              <a:buAutoNum type="arabicPeriod"/>
            </a:pPr>
            <a:r>
              <a:rPr lang="en-US" sz="2400" dirty="0"/>
              <a:t>Fundraising for the primary and general election must be completely separate. This means that contributions must be designated as either a primary or general election contribution. </a:t>
            </a:r>
          </a:p>
          <a:p>
            <a:pPr marL="457200" indent="-457200">
              <a:buFont typeface="+mj-lt"/>
              <a:buAutoNum type="arabicPeriod"/>
            </a:pPr>
            <a:r>
              <a:rPr lang="en-US" sz="2400" dirty="0"/>
              <a:t>Aggregate contribution limits apply for political party committees. </a:t>
            </a:r>
          </a:p>
        </p:txBody>
      </p:sp>
      <p:pic>
        <p:nvPicPr>
          <p:cNvPr id="4" name="Content Placeholder 4">
            <a:extLst>
              <a:ext uri="{FF2B5EF4-FFF2-40B4-BE49-F238E27FC236}">
                <a16:creationId xmlns:a16="http://schemas.microsoft.com/office/drawing/2014/main" id="{D933E2F4-45AB-4CF8-A347-4D98E05C16C6}"/>
              </a:ext>
            </a:extLst>
          </p:cNvPr>
          <p:cNvPicPr>
            <a:picLocks noChangeAspect="1"/>
          </p:cNvPicPr>
          <p:nvPr/>
        </p:nvPicPr>
        <p:blipFill rotWithShape="1">
          <a:blip r:embed="rId3"/>
          <a:srcRect b="9508"/>
          <a:stretch/>
        </p:blipFill>
        <p:spPr>
          <a:xfrm>
            <a:off x="593088" y="1558689"/>
            <a:ext cx="4247360" cy="4975450"/>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26686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D09E-D225-4439-9908-040BDD359AC0}"/>
              </a:ext>
            </a:extLst>
          </p:cNvPr>
          <p:cNvSpPr>
            <a:spLocks noGrp="1"/>
          </p:cNvSpPr>
          <p:nvPr>
            <p:ph type="title"/>
          </p:nvPr>
        </p:nvSpPr>
        <p:spPr/>
        <p:txBody>
          <a:bodyPr/>
          <a:lstStyle/>
          <a:p>
            <a:r>
              <a:rPr lang="en-US" dirty="0"/>
              <a:t>Contribution Limits: Know Your Limits</a:t>
            </a:r>
          </a:p>
        </p:txBody>
      </p:sp>
      <p:pic>
        <p:nvPicPr>
          <p:cNvPr id="5" name="Content Placeholder 4" descr="A screenshot of a cell phone&#10;&#10;Description automatically generated">
            <a:extLst>
              <a:ext uri="{FF2B5EF4-FFF2-40B4-BE49-F238E27FC236}">
                <a16:creationId xmlns:a16="http://schemas.microsoft.com/office/drawing/2014/main" id="{CBA6F549-49EF-4EE3-8327-3700749F4E9E}"/>
              </a:ext>
            </a:extLst>
          </p:cNvPr>
          <p:cNvPicPr>
            <a:picLocks noGrp="1" noChangeAspect="1"/>
          </p:cNvPicPr>
          <p:nvPr>
            <p:ph idx="1"/>
          </p:nvPr>
        </p:nvPicPr>
        <p:blipFill rotWithShape="1">
          <a:blip r:embed="rId3"/>
          <a:srcRect b="9536"/>
          <a:stretch/>
        </p:blipFill>
        <p:spPr>
          <a:xfrm>
            <a:off x="1867082" y="1417638"/>
            <a:ext cx="7965849" cy="4369387"/>
          </a:xfrm>
        </p:spPr>
      </p:pic>
      <p:sp>
        <p:nvSpPr>
          <p:cNvPr id="6" name="Rectangle 5">
            <a:extLst>
              <a:ext uri="{FF2B5EF4-FFF2-40B4-BE49-F238E27FC236}">
                <a16:creationId xmlns:a16="http://schemas.microsoft.com/office/drawing/2014/main" id="{ED90528E-7261-400F-BB3B-BBA6486063D3}"/>
              </a:ext>
            </a:extLst>
          </p:cNvPr>
          <p:cNvSpPr/>
          <p:nvPr/>
        </p:nvSpPr>
        <p:spPr>
          <a:xfrm>
            <a:off x="2113074" y="6038255"/>
            <a:ext cx="7965849" cy="461665"/>
          </a:xfrm>
          <a:prstGeom prst="rect">
            <a:avLst/>
          </a:prstGeom>
        </p:spPr>
        <p:txBody>
          <a:bodyPr wrap="square">
            <a:spAutoFit/>
          </a:bodyPr>
          <a:lstStyle/>
          <a:p>
            <a:r>
              <a:rPr lang="en-US" sz="2400" b="1" dirty="0"/>
              <a:t>http://politicalpractices.mt.gov/contributionlimits</a:t>
            </a:r>
          </a:p>
        </p:txBody>
      </p:sp>
    </p:spTree>
    <p:extLst>
      <p:ext uri="{BB962C8B-B14F-4D97-AF65-F5344CB8AC3E}">
        <p14:creationId xmlns:p14="http://schemas.microsoft.com/office/powerpoint/2010/main" val="295217271"/>
      </p:ext>
    </p:extLst>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391</TotalTime>
  <Words>2196</Words>
  <Application>Microsoft Office PowerPoint</Application>
  <PresentationFormat>Widescreen</PresentationFormat>
  <Paragraphs>227</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Wingdings</vt:lpstr>
      <vt:lpstr>Wingdings 2</vt:lpstr>
      <vt:lpstr>Quotable</vt:lpstr>
      <vt:lpstr>City Candidate Campaign Finance Training</vt:lpstr>
      <vt:lpstr>Training outline</vt:lpstr>
      <vt:lpstr>Legal Requirements of Candidates</vt:lpstr>
      <vt:lpstr>City Candidate Forms</vt:lpstr>
      <vt:lpstr>City Candidate Forms: 2019 Reporting Dates</vt:lpstr>
      <vt:lpstr>Campaign Finance</vt:lpstr>
      <vt:lpstr>Campaign Finance: Contributions</vt:lpstr>
      <vt:lpstr>Contribution Limits</vt:lpstr>
      <vt:lpstr>Contribution Limits: Know Your Limits</vt:lpstr>
      <vt:lpstr>Contributions: Types of Contributions</vt:lpstr>
      <vt:lpstr>Candidate Self Contributions</vt:lpstr>
      <vt:lpstr>Contributions: Individual</vt:lpstr>
      <vt:lpstr>Contributions: Fundraisers</vt:lpstr>
      <vt:lpstr>Contributions: Fundraisers (continued)</vt:lpstr>
      <vt:lpstr>Contributions: Committee</vt:lpstr>
      <vt:lpstr>Campaign Finance: Expenditures</vt:lpstr>
      <vt:lpstr>Expenditures: Reporting Paid Communications Details (Purpose)</vt:lpstr>
      <vt:lpstr>Expenditures: Attribution for Paid Communications</vt:lpstr>
      <vt:lpstr>Campaign Finance: Debts</vt:lpstr>
      <vt:lpstr>Campaign Finance Review Process</vt:lpstr>
      <vt:lpstr>Candidate’s responsibility</vt:lpstr>
      <vt:lpstr>Tips</vt:lpstr>
      <vt:lpstr>RESOURCES</vt:lpstr>
      <vt:lpstr>Questions? You’ve got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Candidate Campaign Finance Training</dc:title>
  <dc:creator>Beall, Katie</dc:creator>
  <cp:lastModifiedBy>Beall, Katie</cp:lastModifiedBy>
  <cp:revision>49</cp:revision>
  <dcterms:created xsi:type="dcterms:W3CDTF">2019-07-17T18:15:28Z</dcterms:created>
  <dcterms:modified xsi:type="dcterms:W3CDTF">2019-07-18T19:02:28Z</dcterms:modified>
</cp:coreProperties>
</file>