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2.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15"/>
  </p:notesMasterIdLst>
  <p:sldIdLst>
    <p:sldId id="256" r:id="rId2"/>
    <p:sldId id="270" r:id="rId3"/>
    <p:sldId id="273" r:id="rId4"/>
    <p:sldId id="275" r:id="rId5"/>
    <p:sldId id="271" r:id="rId6"/>
    <p:sldId id="258" r:id="rId7"/>
    <p:sldId id="260" r:id="rId8"/>
    <p:sldId id="257" r:id="rId9"/>
    <p:sldId id="267" r:id="rId10"/>
    <p:sldId id="274" r:id="rId11"/>
    <p:sldId id="269" r:id="rId12"/>
    <p:sldId id="262"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0740" autoAdjust="0"/>
  </p:normalViewPr>
  <p:slideViewPr>
    <p:cSldViewPr snapToGrid="0">
      <p:cViewPr varScale="1">
        <p:scale>
          <a:sx n="73" d="100"/>
          <a:sy n="73" d="100"/>
        </p:scale>
        <p:origin x="3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451693-6437-44CA-A495-CB352A5FC63E}"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n-US"/>
        </a:p>
      </dgm:t>
    </dgm:pt>
    <dgm:pt modelId="{E1921115-C80C-4DBE-9340-F8A036EC49C1}">
      <dgm:prSet phldrT="[Text]"/>
      <dgm:spPr/>
      <dgm:t>
        <a:bodyPr/>
        <a:lstStyle/>
        <a:p>
          <a:r>
            <a:rPr lang="en-US" dirty="0"/>
            <a:t>Yes, if: </a:t>
          </a:r>
        </a:p>
      </dgm:t>
    </dgm:pt>
    <dgm:pt modelId="{B41936D9-1E0D-41E6-9666-0060B386A1C0}" type="parTrans" cxnId="{1B03921E-946B-4AB9-84C3-D52475591C5C}">
      <dgm:prSet/>
      <dgm:spPr/>
      <dgm:t>
        <a:bodyPr/>
        <a:lstStyle/>
        <a:p>
          <a:endParaRPr lang="en-US"/>
        </a:p>
      </dgm:t>
    </dgm:pt>
    <dgm:pt modelId="{1B2A774D-A694-429C-9BB5-AB6F269D33A5}" type="sibTrans" cxnId="{1B03921E-946B-4AB9-84C3-D52475591C5C}">
      <dgm:prSet/>
      <dgm:spPr/>
      <dgm:t>
        <a:bodyPr/>
        <a:lstStyle/>
        <a:p>
          <a:endParaRPr lang="en-US"/>
        </a:p>
      </dgm:t>
    </dgm:pt>
    <dgm:pt modelId="{E1D84E29-AF7A-4749-BD2F-5B08867D660D}">
      <dgm:prSet phldrT="[Text]" custT="1"/>
      <dgm:spPr/>
      <dgm:t>
        <a:bodyPr/>
        <a:lstStyle/>
        <a:p>
          <a:pPr>
            <a:buFont typeface="+mj-lt"/>
            <a:buNone/>
          </a:pPr>
          <a:r>
            <a:rPr lang="en-US" sz="2000" dirty="0"/>
            <a:t>You are a lobbyist paid $3,000.00 or more to lobby</a:t>
          </a:r>
        </a:p>
      </dgm:t>
    </dgm:pt>
    <dgm:pt modelId="{96CED412-4B3E-4254-9F0B-729D50B7683C}" type="parTrans" cxnId="{CB449055-4F1F-4278-8B72-BBB1C7823094}">
      <dgm:prSet/>
      <dgm:spPr/>
      <dgm:t>
        <a:bodyPr/>
        <a:lstStyle/>
        <a:p>
          <a:endParaRPr lang="en-US"/>
        </a:p>
      </dgm:t>
    </dgm:pt>
    <dgm:pt modelId="{E704989F-0061-4091-BA27-5D61D39C9EBB}" type="sibTrans" cxnId="{CB449055-4F1F-4278-8B72-BBB1C7823094}">
      <dgm:prSet/>
      <dgm:spPr/>
      <dgm:t>
        <a:bodyPr/>
        <a:lstStyle/>
        <a:p>
          <a:endParaRPr lang="en-US"/>
        </a:p>
      </dgm:t>
    </dgm:pt>
    <dgm:pt modelId="{D9952269-9A40-47E2-8334-F1C7DF878ED4}">
      <dgm:prSet phldrT="[Text]"/>
      <dgm:spPr/>
      <dgm:t>
        <a:bodyPr/>
        <a:lstStyle/>
        <a:p>
          <a:r>
            <a:rPr lang="en-US" dirty="0"/>
            <a:t>No, if: </a:t>
          </a:r>
        </a:p>
      </dgm:t>
    </dgm:pt>
    <dgm:pt modelId="{740B27CC-6745-4EA3-B197-59BBF65547E7}" type="parTrans" cxnId="{06273F4B-F9C9-44D2-856F-11E45B6A56E5}">
      <dgm:prSet/>
      <dgm:spPr/>
      <dgm:t>
        <a:bodyPr/>
        <a:lstStyle/>
        <a:p>
          <a:endParaRPr lang="en-US"/>
        </a:p>
      </dgm:t>
    </dgm:pt>
    <dgm:pt modelId="{39ADDDA7-3B86-4A65-A2C7-196360B4C8BA}" type="sibTrans" cxnId="{06273F4B-F9C9-44D2-856F-11E45B6A56E5}">
      <dgm:prSet/>
      <dgm:spPr/>
      <dgm:t>
        <a:bodyPr/>
        <a:lstStyle/>
        <a:p>
          <a:endParaRPr lang="en-US"/>
        </a:p>
      </dgm:t>
    </dgm:pt>
    <dgm:pt modelId="{024755FA-F5CD-43F1-8F1C-C1C255A8FED8}">
      <dgm:prSet phldrT="[Text]" custT="1"/>
      <dgm:spPr/>
      <dgm:t>
        <a:bodyPr/>
        <a:lstStyle/>
        <a:p>
          <a:pPr>
            <a:buFont typeface="+mj-lt"/>
            <a:buAutoNum type="arabicPeriod"/>
          </a:pPr>
          <a:r>
            <a:rPr lang="en-US" sz="2000" dirty="0"/>
            <a:t>You are an individual lobbying solely on your own behalf, or</a:t>
          </a:r>
        </a:p>
      </dgm:t>
    </dgm:pt>
    <dgm:pt modelId="{CD75A818-36CD-47BE-99EE-713449D56069}" type="parTrans" cxnId="{D5447EE0-CCD6-4382-87E9-73F6698C828E}">
      <dgm:prSet/>
      <dgm:spPr/>
      <dgm:t>
        <a:bodyPr/>
        <a:lstStyle/>
        <a:p>
          <a:endParaRPr lang="en-US"/>
        </a:p>
      </dgm:t>
    </dgm:pt>
    <dgm:pt modelId="{B789F4FE-D627-40A3-A66B-0C21C83C8098}" type="sibTrans" cxnId="{D5447EE0-CCD6-4382-87E9-73F6698C828E}">
      <dgm:prSet/>
      <dgm:spPr/>
      <dgm:t>
        <a:bodyPr/>
        <a:lstStyle/>
        <a:p>
          <a:endParaRPr lang="en-US"/>
        </a:p>
      </dgm:t>
    </dgm:pt>
    <dgm:pt modelId="{CB534EDD-D98A-4A05-8782-E9D37C4941D4}">
      <dgm:prSet custT="1"/>
      <dgm:spPr/>
      <dgm:t>
        <a:bodyPr/>
        <a:lstStyle/>
        <a:p>
          <a:pPr>
            <a:buFont typeface="+mj-lt"/>
            <a:buAutoNum type="arabicPeriod"/>
          </a:pPr>
          <a:r>
            <a:rPr lang="en-US" sz="2000" dirty="0"/>
            <a:t>You are a lobbyist but total compensation received is less than $3,000.00</a:t>
          </a:r>
        </a:p>
      </dgm:t>
    </dgm:pt>
    <dgm:pt modelId="{A384F4A4-1C21-4F48-9C2C-D83278FC90AC}" type="parTrans" cxnId="{3A67B4AD-30AA-481A-AE2C-3815DCA0CE81}">
      <dgm:prSet/>
      <dgm:spPr/>
      <dgm:t>
        <a:bodyPr/>
        <a:lstStyle/>
        <a:p>
          <a:endParaRPr lang="en-US"/>
        </a:p>
      </dgm:t>
    </dgm:pt>
    <dgm:pt modelId="{92456B9F-7DEA-4B0B-BF40-D71C8380F518}" type="sibTrans" cxnId="{3A67B4AD-30AA-481A-AE2C-3815DCA0CE81}">
      <dgm:prSet/>
      <dgm:spPr/>
      <dgm:t>
        <a:bodyPr/>
        <a:lstStyle/>
        <a:p>
          <a:endParaRPr lang="en-US"/>
        </a:p>
      </dgm:t>
    </dgm:pt>
    <dgm:pt modelId="{B20AEA53-049D-47C8-B8B8-1DB173CB6C99}">
      <dgm:prSet custT="1"/>
      <dgm:spPr/>
      <dgm:t>
        <a:bodyPr/>
        <a:lstStyle/>
        <a:p>
          <a:pPr>
            <a:buFont typeface="+mj-lt"/>
            <a:buNone/>
          </a:pPr>
          <a:endParaRPr lang="en-US" sz="2000" dirty="0"/>
        </a:p>
      </dgm:t>
    </dgm:pt>
    <dgm:pt modelId="{ADF2DF84-CE8A-4D74-ACF3-1B72FC7B988D}" type="parTrans" cxnId="{02F8BD44-56B9-4459-90A9-440ECE4D6DE9}">
      <dgm:prSet/>
      <dgm:spPr/>
      <dgm:t>
        <a:bodyPr/>
        <a:lstStyle/>
        <a:p>
          <a:endParaRPr lang="en-US"/>
        </a:p>
      </dgm:t>
    </dgm:pt>
    <dgm:pt modelId="{7D881635-129A-42B5-8595-DFDB5D0BAFB8}" type="sibTrans" cxnId="{02F8BD44-56B9-4459-90A9-440ECE4D6DE9}">
      <dgm:prSet/>
      <dgm:spPr/>
      <dgm:t>
        <a:bodyPr/>
        <a:lstStyle/>
        <a:p>
          <a:endParaRPr lang="en-US"/>
        </a:p>
      </dgm:t>
    </dgm:pt>
    <dgm:pt modelId="{1B3BFB25-F09C-475C-8E46-6B0C10BCD100}" type="pres">
      <dgm:prSet presAssocID="{ED451693-6437-44CA-A495-CB352A5FC63E}" presName="Name0" presStyleCnt="0">
        <dgm:presLayoutVars>
          <dgm:dir/>
          <dgm:animLvl val="lvl"/>
          <dgm:resizeHandles/>
        </dgm:presLayoutVars>
      </dgm:prSet>
      <dgm:spPr/>
    </dgm:pt>
    <dgm:pt modelId="{69E540F9-274F-4D65-9145-8ED6B4D7A9A1}" type="pres">
      <dgm:prSet presAssocID="{E1921115-C80C-4DBE-9340-F8A036EC49C1}" presName="linNode" presStyleCnt="0"/>
      <dgm:spPr/>
    </dgm:pt>
    <dgm:pt modelId="{35D7FBE3-1074-46C1-BA90-1E4752F75186}" type="pres">
      <dgm:prSet presAssocID="{E1921115-C80C-4DBE-9340-F8A036EC49C1}" presName="parentShp" presStyleLbl="node1" presStyleIdx="0" presStyleCnt="2" custScaleX="90909" custScaleY="90910" custLinFactNeighborX="-3030" custLinFactNeighborY="1416">
        <dgm:presLayoutVars>
          <dgm:bulletEnabled val="1"/>
        </dgm:presLayoutVars>
      </dgm:prSet>
      <dgm:spPr/>
    </dgm:pt>
    <dgm:pt modelId="{20366AB3-CA60-4104-8D0C-403512D2FA44}" type="pres">
      <dgm:prSet presAssocID="{E1921115-C80C-4DBE-9340-F8A036EC49C1}" presName="childShp" presStyleLbl="bgAccFollowNode1" presStyleIdx="0" presStyleCnt="2">
        <dgm:presLayoutVars>
          <dgm:bulletEnabled val="1"/>
        </dgm:presLayoutVars>
      </dgm:prSet>
      <dgm:spPr/>
    </dgm:pt>
    <dgm:pt modelId="{6FA81C11-6D5E-41CF-92BB-9BD6FA96E1F3}" type="pres">
      <dgm:prSet presAssocID="{1B2A774D-A694-429C-9BB5-AB6F269D33A5}" presName="spacing" presStyleCnt="0"/>
      <dgm:spPr/>
    </dgm:pt>
    <dgm:pt modelId="{CD4EC4DC-09F1-44BC-9183-AD8EFDEC3532}" type="pres">
      <dgm:prSet presAssocID="{D9952269-9A40-47E2-8334-F1C7DF878ED4}" presName="linNode" presStyleCnt="0"/>
      <dgm:spPr/>
    </dgm:pt>
    <dgm:pt modelId="{F2226F3E-6AFD-4BA9-8AA8-82D81F2BD8D3}" type="pres">
      <dgm:prSet presAssocID="{D9952269-9A40-47E2-8334-F1C7DF878ED4}" presName="parentShp" presStyleLbl="node1" presStyleIdx="1" presStyleCnt="2" custScaleX="90909" custScaleY="82645" custLinFactNeighborX="-1005" custLinFactNeighborY="-5912">
        <dgm:presLayoutVars>
          <dgm:bulletEnabled val="1"/>
        </dgm:presLayoutVars>
      </dgm:prSet>
      <dgm:spPr/>
    </dgm:pt>
    <dgm:pt modelId="{D7AE5D89-85AE-47BD-ADD6-E21B2E9BB88D}" type="pres">
      <dgm:prSet presAssocID="{D9952269-9A40-47E2-8334-F1C7DF878ED4}" presName="childShp" presStyleLbl="bgAccFollowNode1" presStyleIdx="1" presStyleCnt="2" custScaleX="104213" custScaleY="137810" custLinFactNeighborX="1718" custLinFactNeighborY="-2076">
        <dgm:presLayoutVars>
          <dgm:bulletEnabled val="1"/>
        </dgm:presLayoutVars>
      </dgm:prSet>
      <dgm:spPr/>
    </dgm:pt>
  </dgm:ptLst>
  <dgm:cxnLst>
    <dgm:cxn modelId="{1B03921E-946B-4AB9-84C3-D52475591C5C}" srcId="{ED451693-6437-44CA-A495-CB352A5FC63E}" destId="{E1921115-C80C-4DBE-9340-F8A036EC49C1}" srcOrd="0" destOrd="0" parTransId="{B41936D9-1E0D-41E6-9666-0060B386A1C0}" sibTransId="{1B2A774D-A694-429C-9BB5-AB6F269D33A5}"/>
    <dgm:cxn modelId="{D5110529-DC0E-4488-A2FF-66601BE6C939}" type="presOf" srcId="{024755FA-F5CD-43F1-8F1C-C1C255A8FED8}" destId="{D7AE5D89-85AE-47BD-ADD6-E21B2E9BB88D}" srcOrd="0" destOrd="0" presId="urn:microsoft.com/office/officeart/2005/8/layout/vList6"/>
    <dgm:cxn modelId="{36527033-BB3D-448B-AF2F-BB695C0F0458}" type="presOf" srcId="{E1D84E29-AF7A-4749-BD2F-5B08867D660D}" destId="{20366AB3-CA60-4104-8D0C-403512D2FA44}" srcOrd="0" destOrd="0" presId="urn:microsoft.com/office/officeart/2005/8/layout/vList6"/>
    <dgm:cxn modelId="{CD45445D-D6EC-4233-BEF8-932F6CDC798F}" type="presOf" srcId="{D9952269-9A40-47E2-8334-F1C7DF878ED4}" destId="{F2226F3E-6AFD-4BA9-8AA8-82D81F2BD8D3}" srcOrd="0" destOrd="0" presId="urn:microsoft.com/office/officeart/2005/8/layout/vList6"/>
    <dgm:cxn modelId="{02F8BD44-56B9-4459-90A9-440ECE4D6DE9}" srcId="{D9952269-9A40-47E2-8334-F1C7DF878ED4}" destId="{B20AEA53-049D-47C8-B8B8-1DB173CB6C99}" srcOrd="2" destOrd="0" parTransId="{ADF2DF84-CE8A-4D74-ACF3-1B72FC7B988D}" sibTransId="{7D881635-129A-42B5-8595-DFDB5D0BAFB8}"/>
    <dgm:cxn modelId="{5F173B6A-D007-4805-8444-912E280DFC78}" type="presOf" srcId="{CB534EDD-D98A-4A05-8782-E9D37C4941D4}" destId="{D7AE5D89-85AE-47BD-ADD6-E21B2E9BB88D}" srcOrd="0" destOrd="1" presId="urn:microsoft.com/office/officeart/2005/8/layout/vList6"/>
    <dgm:cxn modelId="{06273F4B-F9C9-44D2-856F-11E45B6A56E5}" srcId="{ED451693-6437-44CA-A495-CB352A5FC63E}" destId="{D9952269-9A40-47E2-8334-F1C7DF878ED4}" srcOrd="1" destOrd="0" parTransId="{740B27CC-6745-4EA3-B197-59BBF65547E7}" sibTransId="{39ADDDA7-3B86-4A65-A2C7-196360B4C8BA}"/>
    <dgm:cxn modelId="{15C4F053-39FD-4B5A-9B9E-D357E0F92EE3}" type="presOf" srcId="{B20AEA53-049D-47C8-B8B8-1DB173CB6C99}" destId="{D7AE5D89-85AE-47BD-ADD6-E21B2E9BB88D}" srcOrd="0" destOrd="2" presId="urn:microsoft.com/office/officeart/2005/8/layout/vList6"/>
    <dgm:cxn modelId="{CB449055-4F1F-4278-8B72-BBB1C7823094}" srcId="{E1921115-C80C-4DBE-9340-F8A036EC49C1}" destId="{E1D84E29-AF7A-4749-BD2F-5B08867D660D}" srcOrd="0" destOrd="0" parTransId="{96CED412-4B3E-4254-9F0B-729D50B7683C}" sibTransId="{E704989F-0061-4091-BA27-5D61D39C9EBB}"/>
    <dgm:cxn modelId="{DE1D0E95-646D-4EDF-AAE0-4CBE3F5F8349}" type="presOf" srcId="{ED451693-6437-44CA-A495-CB352A5FC63E}" destId="{1B3BFB25-F09C-475C-8E46-6B0C10BCD100}" srcOrd="0" destOrd="0" presId="urn:microsoft.com/office/officeart/2005/8/layout/vList6"/>
    <dgm:cxn modelId="{3A67B4AD-30AA-481A-AE2C-3815DCA0CE81}" srcId="{D9952269-9A40-47E2-8334-F1C7DF878ED4}" destId="{CB534EDD-D98A-4A05-8782-E9D37C4941D4}" srcOrd="1" destOrd="0" parTransId="{A384F4A4-1C21-4F48-9C2C-D83278FC90AC}" sibTransId="{92456B9F-7DEA-4B0B-BF40-D71C8380F518}"/>
    <dgm:cxn modelId="{D5447EE0-CCD6-4382-87E9-73F6698C828E}" srcId="{D9952269-9A40-47E2-8334-F1C7DF878ED4}" destId="{024755FA-F5CD-43F1-8F1C-C1C255A8FED8}" srcOrd="0" destOrd="0" parTransId="{CD75A818-36CD-47BE-99EE-713449D56069}" sibTransId="{B789F4FE-D627-40A3-A66B-0C21C83C8098}"/>
    <dgm:cxn modelId="{CE2F79E2-E093-4346-AD66-5B743481A5AE}" type="presOf" srcId="{E1921115-C80C-4DBE-9340-F8A036EC49C1}" destId="{35D7FBE3-1074-46C1-BA90-1E4752F75186}" srcOrd="0" destOrd="0" presId="urn:microsoft.com/office/officeart/2005/8/layout/vList6"/>
    <dgm:cxn modelId="{D12D269D-0EA6-4FDF-A553-2104B08B916E}" type="presParOf" srcId="{1B3BFB25-F09C-475C-8E46-6B0C10BCD100}" destId="{69E540F9-274F-4D65-9145-8ED6B4D7A9A1}" srcOrd="0" destOrd="0" presId="urn:microsoft.com/office/officeart/2005/8/layout/vList6"/>
    <dgm:cxn modelId="{D3E37E63-BA2A-43C1-950C-D3EB4A37A991}" type="presParOf" srcId="{69E540F9-274F-4D65-9145-8ED6B4D7A9A1}" destId="{35D7FBE3-1074-46C1-BA90-1E4752F75186}" srcOrd="0" destOrd="0" presId="urn:microsoft.com/office/officeart/2005/8/layout/vList6"/>
    <dgm:cxn modelId="{A3407B18-574A-4704-A92A-0072EAE49139}" type="presParOf" srcId="{69E540F9-274F-4D65-9145-8ED6B4D7A9A1}" destId="{20366AB3-CA60-4104-8D0C-403512D2FA44}" srcOrd="1" destOrd="0" presId="urn:microsoft.com/office/officeart/2005/8/layout/vList6"/>
    <dgm:cxn modelId="{FB2BEA32-70AD-4B4C-A737-8ED7C09C019C}" type="presParOf" srcId="{1B3BFB25-F09C-475C-8E46-6B0C10BCD100}" destId="{6FA81C11-6D5E-41CF-92BB-9BD6FA96E1F3}" srcOrd="1" destOrd="0" presId="urn:microsoft.com/office/officeart/2005/8/layout/vList6"/>
    <dgm:cxn modelId="{D1B4C05C-85F0-4A36-8177-5462C8E7149E}" type="presParOf" srcId="{1B3BFB25-F09C-475C-8E46-6B0C10BCD100}" destId="{CD4EC4DC-09F1-44BC-9183-AD8EFDEC3532}" srcOrd="2" destOrd="0" presId="urn:microsoft.com/office/officeart/2005/8/layout/vList6"/>
    <dgm:cxn modelId="{69398FB1-6563-48B2-828D-548C9007E40C}" type="presParOf" srcId="{CD4EC4DC-09F1-44BC-9183-AD8EFDEC3532}" destId="{F2226F3E-6AFD-4BA9-8AA8-82D81F2BD8D3}" srcOrd="0" destOrd="0" presId="urn:microsoft.com/office/officeart/2005/8/layout/vList6"/>
    <dgm:cxn modelId="{EB8C5200-2730-4B69-AE47-78FFD72C4D5D}" type="presParOf" srcId="{CD4EC4DC-09F1-44BC-9183-AD8EFDEC3532}" destId="{D7AE5D89-85AE-47BD-ADD6-E21B2E9BB88D}"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451693-6437-44CA-A495-CB352A5FC63E}"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n-US"/>
        </a:p>
      </dgm:t>
    </dgm:pt>
    <dgm:pt modelId="{E1921115-C80C-4DBE-9340-F8A036EC49C1}">
      <dgm:prSet phldrT="[Text]"/>
      <dgm:spPr/>
      <dgm:t>
        <a:bodyPr/>
        <a:lstStyle/>
        <a:p>
          <a:r>
            <a:rPr lang="en-US" dirty="0"/>
            <a:t>Yes, if: </a:t>
          </a:r>
        </a:p>
      </dgm:t>
    </dgm:pt>
    <dgm:pt modelId="{B41936D9-1E0D-41E6-9666-0060B386A1C0}" type="parTrans" cxnId="{1B03921E-946B-4AB9-84C3-D52475591C5C}">
      <dgm:prSet/>
      <dgm:spPr/>
      <dgm:t>
        <a:bodyPr/>
        <a:lstStyle/>
        <a:p>
          <a:endParaRPr lang="en-US"/>
        </a:p>
      </dgm:t>
    </dgm:pt>
    <dgm:pt modelId="{1B2A774D-A694-429C-9BB5-AB6F269D33A5}" type="sibTrans" cxnId="{1B03921E-946B-4AB9-84C3-D52475591C5C}">
      <dgm:prSet/>
      <dgm:spPr/>
      <dgm:t>
        <a:bodyPr/>
        <a:lstStyle/>
        <a:p>
          <a:endParaRPr lang="en-US"/>
        </a:p>
      </dgm:t>
    </dgm:pt>
    <dgm:pt modelId="{E1D84E29-AF7A-4749-BD2F-5B08867D660D}">
      <dgm:prSet phldrT="[Text]" custT="1"/>
      <dgm:spPr/>
      <dgm:t>
        <a:bodyPr/>
        <a:lstStyle/>
        <a:p>
          <a:pPr>
            <a:buFont typeface="+mj-lt"/>
            <a:buNone/>
          </a:pPr>
          <a:endParaRPr lang="en-US" sz="2000" dirty="0"/>
        </a:p>
      </dgm:t>
    </dgm:pt>
    <dgm:pt modelId="{96CED412-4B3E-4254-9F0B-729D50B7683C}" type="parTrans" cxnId="{CB449055-4F1F-4278-8B72-BBB1C7823094}">
      <dgm:prSet/>
      <dgm:spPr/>
      <dgm:t>
        <a:bodyPr/>
        <a:lstStyle/>
        <a:p>
          <a:endParaRPr lang="en-US"/>
        </a:p>
      </dgm:t>
    </dgm:pt>
    <dgm:pt modelId="{E704989F-0061-4091-BA27-5D61D39C9EBB}" type="sibTrans" cxnId="{CB449055-4F1F-4278-8B72-BBB1C7823094}">
      <dgm:prSet/>
      <dgm:spPr/>
      <dgm:t>
        <a:bodyPr/>
        <a:lstStyle/>
        <a:p>
          <a:endParaRPr lang="en-US"/>
        </a:p>
      </dgm:t>
    </dgm:pt>
    <dgm:pt modelId="{D9952269-9A40-47E2-8334-F1C7DF878ED4}">
      <dgm:prSet phldrT="[Text]"/>
      <dgm:spPr/>
      <dgm:t>
        <a:bodyPr/>
        <a:lstStyle/>
        <a:p>
          <a:r>
            <a:rPr lang="en-US" dirty="0"/>
            <a:t>No, if: </a:t>
          </a:r>
        </a:p>
      </dgm:t>
    </dgm:pt>
    <dgm:pt modelId="{740B27CC-6745-4EA3-B197-59BBF65547E7}" type="parTrans" cxnId="{06273F4B-F9C9-44D2-856F-11E45B6A56E5}">
      <dgm:prSet/>
      <dgm:spPr/>
      <dgm:t>
        <a:bodyPr/>
        <a:lstStyle/>
        <a:p>
          <a:endParaRPr lang="en-US"/>
        </a:p>
      </dgm:t>
    </dgm:pt>
    <dgm:pt modelId="{39ADDDA7-3B86-4A65-A2C7-196360B4C8BA}" type="sibTrans" cxnId="{06273F4B-F9C9-44D2-856F-11E45B6A56E5}">
      <dgm:prSet/>
      <dgm:spPr/>
      <dgm:t>
        <a:bodyPr/>
        <a:lstStyle/>
        <a:p>
          <a:endParaRPr lang="en-US"/>
        </a:p>
      </dgm:t>
    </dgm:pt>
    <dgm:pt modelId="{024755FA-F5CD-43F1-8F1C-C1C255A8FED8}">
      <dgm:prSet phldrT="[Text]" custT="1"/>
      <dgm:spPr/>
      <dgm:t>
        <a:bodyPr/>
        <a:lstStyle/>
        <a:p>
          <a:pPr>
            <a:buFont typeface="+mj-lt"/>
            <a:buNone/>
          </a:pPr>
          <a:endParaRPr lang="en-US" sz="2000" dirty="0"/>
        </a:p>
      </dgm:t>
    </dgm:pt>
    <dgm:pt modelId="{CD75A818-36CD-47BE-99EE-713449D56069}" type="parTrans" cxnId="{D5447EE0-CCD6-4382-87E9-73F6698C828E}">
      <dgm:prSet/>
      <dgm:spPr/>
      <dgm:t>
        <a:bodyPr/>
        <a:lstStyle/>
        <a:p>
          <a:endParaRPr lang="en-US"/>
        </a:p>
      </dgm:t>
    </dgm:pt>
    <dgm:pt modelId="{B789F4FE-D627-40A3-A66B-0C21C83C8098}" type="sibTrans" cxnId="{D5447EE0-CCD6-4382-87E9-73F6698C828E}">
      <dgm:prSet/>
      <dgm:spPr/>
      <dgm:t>
        <a:bodyPr/>
        <a:lstStyle/>
        <a:p>
          <a:endParaRPr lang="en-US"/>
        </a:p>
      </dgm:t>
    </dgm:pt>
    <dgm:pt modelId="{A900CDB5-51E1-427B-BADD-56F864EA5AD3}">
      <dgm:prSet custT="1"/>
      <dgm:spPr/>
      <dgm:t>
        <a:bodyPr/>
        <a:lstStyle/>
        <a:p>
          <a:pPr>
            <a:buFont typeface="+mj-lt"/>
            <a:buNone/>
          </a:pPr>
          <a:r>
            <a:rPr lang="en-US" sz="2000" dirty="0"/>
            <a:t>You are a principal who provides payment of $3,000.00 or more to individual lobbyist/s</a:t>
          </a:r>
        </a:p>
      </dgm:t>
    </dgm:pt>
    <dgm:pt modelId="{FF2243DF-8F0E-4C19-A885-E60267580BAA}" type="parTrans" cxnId="{4D06E69A-540F-4AA1-AD50-AF578F7C1C0A}">
      <dgm:prSet/>
      <dgm:spPr/>
      <dgm:t>
        <a:bodyPr/>
        <a:lstStyle/>
        <a:p>
          <a:endParaRPr lang="en-US"/>
        </a:p>
      </dgm:t>
    </dgm:pt>
    <dgm:pt modelId="{11AAC9A2-99A9-4CCB-9480-D6802D3BB269}" type="sibTrans" cxnId="{4D06E69A-540F-4AA1-AD50-AF578F7C1C0A}">
      <dgm:prSet/>
      <dgm:spPr/>
      <dgm:t>
        <a:bodyPr/>
        <a:lstStyle/>
        <a:p>
          <a:endParaRPr lang="en-US"/>
        </a:p>
      </dgm:t>
    </dgm:pt>
    <dgm:pt modelId="{3EC70E2C-08A7-47AC-9824-86B55C9732CF}">
      <dgm:prSet custT="1"/>
      <dgm:spPr/>
      <dgm:t>
        <a:bodyPr/>
        <a:lstStyle/>
        <a:p>
          <a:pPr>
            <a:buFont typeface="+mj-lt"/>
            <a:buNone/>
          </a:pPr>
          <a:r>
            <a:rPr lang="en-US" sz="2000" dirty="0"/>
            <a:t>You are a principal making payments to lobbyist/s, but at a total less than $3,000.00</a:t>
          </a:r>
        </a:p>
      </dgm:t>
    </dgm:pt>
    <dgm:pt modelId="{0C77BADD-D7C1-4CD3-9CED-BC44CE19B793}" type="parTrans" cxnId="{A4989426-36D6-4A3E-B348-8B90CE0D0F35}">
      <dgm:prSet/>
      <dgm:spPr/>
      <dgm:t>
        <a:bodyPr/>
        <a:lstStyle/>
        <a:p>
          <a:endParaRPr lang="en-US"/>
        </a:p>
      </dgm:t>
    </dgm:pt>
    <dgm:pt modelId="{62481DC5-846C-4EEA-8FCB-9787F2DEFA39}" type="sibTrans" cxnId="{A4989426-36D6-4A3E-B348-8B90CE0D0F35}">
      <dgm:prSet/>
      <dgm:spPr/>
      <dgm:t>
        <a:bodyPr/>
        <a:lstStyle/>
        <a:p>
          <a:endParaRPr lang="en-US"/>
        </a:p>
      </dgm:t>
    </dgm:pt>
    <dgm:pt modelId="{B20AEA53-049D-47C8-B8B8-1DB173CB6C99}">
      <dgm:prSet custT="1"/>
      <dgm:spPr/>
      <dgm:t>
        <a:bodyPr/>
        <a:lstStyle/>
        <a:p>
          <a:pPr>
            <a:buFont typeface="+mj-lt"/>
            <a:buNone/>
          </a:pPr>
          <a:endParaRPr lang="en-US" sz="2000" dirty="0"/>
        </a:p>
      </dgm:t>
    </dgm:pt>
    <dgm:pt modelId="{ADF2DF84-CE8A-4D74-ACF3-1B72FC7B988D}" type="parTrans" cxnId="{02F8BD44-56B9-4459-90A9-440ECE4D6DE9}">
      <dgm:prSet/>
      <dgm:spPr/>
      <dgm:t>
        <a:bodyPr/>
        <a:lstStyle/>
        <a:p>
          <a:endParaRPr lang="en-US"/>
        </a:p>
      </dgm:t>
    </dgm:pt>
    <dgm:pt modelId="{7D881635-129A-42B5-8595-DFDB5D0BAFB8}" type="sibTrans" cxnId="{02F8BD44-56B9-4459-90A9-440ECE4D6DE9}">
      <dgm:prSet/>
      <dgm:spPr/>
      <dgm:t>
        <a:bodyPr/>
        <a:lstStyle/>
        <a:p>
          <a:endParaRPr lang="en-US"/>
        </a:p>
      </dgm:t>
    </dgm:pt>
    <dgm:pt modelId="{1B3BFB25-F09C-475C-8E46-6B0C10BCD100}" type="pres">
      <dgm:prSet presAssocID="{ED451693-6437-44CA-A495-CB352A5FC63E}" presName="Name0" presStyleCnt="0">
        <dgm:presLayoutVars>
          <dgm:dir/>
          <dgm:animLvl val="lvl"/>
          <dgm:resizeHandles/>
        </dgm:presLayoutVars>
      </dgm:prSet>
      <dgm:spPr/>
    </dgm:pt>
    <dgm:pt modelId="{69E540F9-274F-4D65-9145-8ED6B4D7A9A1}" type="pres">
      <dgm:prSet presAssocID="{E1921115-C80C-4DBE-9340-F8A036EC49C1}" presName="linNode" presStyleCnt="0"/>
      <dgm:spPr/>
    </dgm:pt>
    <dgm:pt modelId="{35D7FBE3-1074-46C1-BA90-1E4752F75186}" type="pres">
      <dgm:prSet presAssocID="{E1921115-C80C-4DBE-9340-F8A036EC49C1}" presName="parentShp" presStyleLbl="node1" presStyleIdx="0" presStyleCnt="2" custScaleX="90909" custScaleY="90910" custLinFactNeighborX="-3030" custLinFactNeighborY="1416">
        <dgm:presLayoutVars>
          <dgm:bulletEnabled val="1"/>
        </dgm:presLayoutVars>
      </dgm:prSet>
      <dgm:spPr/>
    </dgm:pt>
    <dgm:pt modelId="{20366AB3-CA60-4104-8D0C-403512D2FA44}" type="pres">
      <dgm:prSet presAssocID="{E1921115-C80C-4DBE-9340-F8A036EC49C1}" presName="childShp" presStyleLbl="bgAccFollowNode1" presStyleIdx="0" presStyleCnt="2">
        <dgm:presLayoutVars>
          <dgm:bulletEnabled val="1"/>
        </dgm:presLayoutVars>
      </dgm:prSet>
      <dgm:spPr/>
    </dgm:pt>
    <dgm:pt modelId="{6FA81C11-6D5E-41CF-92BB-9BD6FA96E1F3}" type="pres">
      <dgm:prSet presAssocID="{1B2A774D-A694-429C-9BB5-AB6F269D33A5}" presName="spacing" presStyleCnt="0"/>
      <dgm:spPr/>
    </dgm:pt>
    <dgm:pt modelId="{CD4EC4DC-09F1-44BC-9183-AD8EFDEC3532}" type="pres">
      <dgm:prSet presAssocID="{D9952269-9A40-47E2-8334-F1C7DF878ED4}" presName="linNode" presStyleCnt="0"/>
      <dgm:spPr/>
    </dgm:pt>
    <dgm:pt modelId="{F2226F3E-6AFD-4BA9-8AA8-82D81F2BD8D3}" type="pres">
      <dgm:prSet presAssocID="{D9952269-9A40-47E2-8334-F1C7DF878ED4}" presName="parentShp" presStyleLbl="node1" presStyleIdx="1" presStyleCnt="2" custScaleX="90909" custScaleY="82645" custLinFactNeighborX="-1005" custLinFactNeighborY="-5912">
        <dgm:presLayoutVars>
          <dgm:bulletEnabled val="1"/>
        </dgm:presLayoutVars>
      </dgm:prSet>
      <dgm:spPr/>
    </dgm:pt>
    <dgm:pt modelId="{D7AE5D89-85AE-47BD-ADD6-E21B2E9BB88D}" type="pres">
      <dgm:prSet presAssocID="{D9952269-9A40-47E2-8334-F1C7DF878ED4}" presName="childShp" presStyleLbl="bgAccFollowNode1" presStyleIdx="1" presStyleCnt="2" custScaleX="104213" custScaleY="137810" custLinFactNeighborX="1718" custLinFactNeighborY="-2076">
        <dgm:presLayoutVars>
          <dgm:bulletEnabled val="1"/>
        </dgm:presLayoutVars>
      </dgm:prSet>
      <dgm:spPr/>
    </dgm:pt>
  </dgm:ptLst>
  <dgm:cxnLst>
    <dgm:cxn modelId="{1B03921E-946B-4AB9-84C3-D52475591C5C}" srcId="{ED451693-6437-44CA-A495-CB352A5FC63E}" destId="{E1921115-C80C-4DBE-9340-F8A036EC49C1}" srcOrd="0" destOrd="0" parTransId="{B41936D9-1E0D-41E6-9666-0060B386A1C0}" sibTransId="{1B2A774D-A694-429C-9BB5-AB6F269D33A5}"/>
    <dgm:cxn modelId="{A4989426-36D6-4A3E-B348-8B90CE0D0F35}" srcId="{D9952269-9A40-47E2-8334-F1C7DF878ED4}" destId="{3EC70E2C-08A7-47AC-9824-86B55C9732CF}" srcOrd="1" destOrd="0" parTransId="{0C77BADD-D7C1-4CD3-9CED-BC44CE19B793}" sibTransId="{62481DC5-846C-4EEA-8FCB-9787F2DEFA39}"/>
    <dgm:cxn modelId="{D5110529-DC0E-4488-A2FF-66601BE6C939}" type="presOf" srcId="{024755FA-F5CD-43F1-8F1C-C1C255A8FED8}" destId="{D7AE5D89-85AE-47BD-ADD6-E21B2E9BB88D}" srcOrd="0" destOrd="0" presId="urn:microsoft.com/office/officeart/2005/8/layout/vList6"/>
    <dgm:cxn modelId="{36527033-BB3D-448B-AF2F-BB695C0F0458}" type="presOf" srcId="{E1D84E29-AF7A-4749-BD2F-5B08867D660D}" destId="{20366AB3-CA60-4104-8D0C-403512D2FA44}" srcOrd="0" destOrd="0" presId="urn:microsoft.com/office/officeart/2005/8/layout/vList6"/>
    <dgm:cxn modelId="{4908A93F-D86B-411C-9286-15635A11933A}" type="presOf" srcId="{A900CDB5-51E1-427B-BADD-56F864EA5AD3}" destId="{20366AB3-CA60-4104-8D0C-403512D2FA44}" srcOrd="0" destOrd="1" presId="urn:microsoft.com/office/officeart/2005/8/layout/vList6"/>
    <dgm:cxn modelId="{CD45445D-D6EC-4233-BEF8-932F6CDC798F}" type="presOf" srcId="{D9952269-9A40-47E2-8334-F1C7DF878ED4}" destId="{F2226F3E-6AFD-4BA9-8AA8-82D81F2BD8D3}" srcOrd="0" destOrd="0" presId="urn:microsoft.com/office/officeart/2005/8/layout/vList6"/>
    <dgm:cxn modelId="{02F8BD44-56B9-4459-90A9-440ECE4D6DE9}" srcId="{D9952269-9A40-47E2-8334-F1C7DF878ED4}" destId="{B20AEA53-049D-47C8-B8B8-1DB173CB6C99}" srcOrd="2" destOrd="0" parTransId="{ADF2DF84-CE8A-4D74-ACF3-1B72FC7B988D}" sibTransId="{7D881635-129A-42B5-8595-DFDB5D0BAFB8}"/>
    <dgm:cxn modelId="{06273F4B-F9C9-44D2-856F-11E45B6A56E5}" srcId="{ED451693-6437-44CA-A495-CB352A5FC63E}" destId="{D9952269-9A40-47E2-8334-F1C7DF878ED4}" srcOrd="1" destOrd="0" parTransId="{740B27CC-6745-4EA3-B197-59BBF65547E7}" sibTransId="{39ADDDA7-3B86-4A65-A2C7-196360B4C8BA}"/>
    <dgm:cxn modelId="{15C4F053-39FD-4B5A-9B9E-D357E0F92EE3}" type="presOf" srcId="{B20AEA53-049D-47C8-B8B8-1DB173CB6C99}" destId="{D7AE5D89-85AE-47BD-ADD6-E21B2E9BB88D}" srcOrd="0" destOrd="2" presId="urn:microsoft.com/office/officeart/2005/8/layout/vList6"/>
    <dgm:cxn modelId="{CB449055-4F1F-4278-8B72-BBB1C7823094}" srcId="{E1921115-C80C-4DBE-9340-F8A036EC49C1}" destId="{E1D84E29-AF7A-4749-BD2F-5B08867D660D}" srcOrd="0" destOrd="0" parTransId="{96CED412-4B3E-4254-9F0B-729D50B7683C}" sibTransId="{E704989F-0061-4091-BA27-5D61D39C9EBB}"/>
    <dgm:cxn modelId="{E3FB2893-ED29-42C8-99FC-9E58D515A5FD}" type="presOf" srcId="{3EC70E2C-08A7-47AC-9824-86B55C9732CF}" destId="{D7AE5D89-85AE-47BD-ADD6-E21B2E9BB88D}" srcOrd="0" destOrd="1" presId="urn:microsoft.com/office/officeart/2005/8/layout/vList6"/>
    <dgm:cxn modelId="{DE1D0E95-646D-4EDF-AAE0-4CBE3F5F8349}" type="presOf" srcId="{ED451693-6437-44CA-A495-CB352A5FC63E}" destId="{1B3BFB25-F09C-475C-8E46-6B0C10BCD100}" srcOrd="0" destOrd="0" presId="urn:microsoft.com/office/officeart/2005/8/layout/vList6"/>
    <dgm:cxn modelId="{4D06E69A-540F-4AA1-AD50-AF578F7C1C0A}" srcId="{E1921115-C80C-4DBE-9340-F8A036EC49C1}" destId="{A900CDB5-51E1-427B-BADD-56F864EA5AD3}" srcOrd="1" destOrd="0" parTransId="{FF2243DF-8F0E-4C19-A885-E60267580BAA}" sibTransId="{11AAC9A2-99A9-4CCB-9480-D6802D3BB269}"/>
    <dgm:cxn modelId="{D5447EE0-CCD6-4382-87E9-73F6698C828E}" srcId="{D9952269-9A40-47E2-8334-F1C7DF878ED4}" destId="{024755FA-F5CD-43F1-8F1C-C1C255A8FED8}" srcOrd="0" destOrd="0" parTransId="{CD75A818-36CD-47BE-99EE-713449D56069}" sibTransId="{B789F4FE-D627-40A3-A66B-0C21C83C8098}"/>
    <dgm:cxn modelId="{CE2F79E2-E093-4346-AD66-5B743481A5AE}" type="presOf" srcId="{E1921115-C80C-4DBE-9340-F8A036EC49C1}" destId="{35D7FBE3-1074-46C1-BA90-1E4752F75186}" srcOrd="0" destOrd="0" presId="urn:microsoft.com/office/officeart/2005/8/layout/vList6"/>
    <dgm:cxn modelId="{D12D269D-0EA6-4FDF-A553-2104B08B916E}" type="presParOf" srcId="{1B3BFB25-F09C-475C-8E46-6B0C10BCD100}" destId="{69E540F9-274F-4D65-9145-8ED6B4D7A9A1}" srcOrd="0" destOrd="0" presId="urn:microsoft.com/office/officeart/2005/8/layout/vList6"/>
    <dgm:cxn modelId="{D3E37E63-BA2A-43C1-950C-D3EB4A37A991}" type="presParOf" srcId="{69E540F9-274F-4D65-9145-8ED6B4D7A9A1}" destId="{35D7FBE3-1074-46C1-BA90-1E4752F75186}" srcOrd="0" destOrd="0" presId="urn:microsoft.com/office/officeart/2005/8/layout/vList6"/>
    <dgm:cxn modelId="{A3407B18-574A-4704-A92A-0072EAE49139}" type="presParOf" srcId="{69E540F9-274F-4D65-9145-8ED6B4D7A9A1}" destId="{20366AB3-CA60-4104-8D0C-403512D2FA44}" srcOrd="1" destOrd="0" presId="urn:microsoft.com/office/officeart/2005/8/layout/vList6"/>
    <dgm:cxn modelId="{FB2BEA32-70AD-4B4C-A737-8ED7C09C019C}" type="presParOf" srcId="{1B3BFB25-F09C-475C-8E46-6B0C10BCD100}" destId="{6FA81C11-6D5E-41CF-92BB-9BD6FA96E1F3}" srcOrd="1" destOrd="0" presId="urn:microsoft.com/office/officeart/2005/8/layout/vList6"/>
    <dgm:cxn modelId="{D1B4C05C-85F0-4A36-8177-5462C8E7149E}" type="presParOf" srcId="{1B3BFB25-F09C-475C-8E46-6B0C10BCD100}" destId="{CD4EC4DC-09F1-44BC-9183-AD8EFDEC3532}" srcOrd="2" destOrd="0" presId="urn:microsoft.com/office/officeart/2005/8/layout/vList6"/>
    <dgm:cxn modelId="{69398FB1-6563-48B2-828D-548C9007E40C}" type="presParOf" srcId="{CD4EC4DC-09F1-44BC-9183-AD8EFDEC3532}" destId="{F2226F3E-6AFD-4BA9-8AA8-82D81F2BD8D3}" srcOrd="0" destOrd="0" presId="urn:microsoft.com/office/officeart/2005/8/layout/vList6"/>
    <dgm:cxn modelId="{EB8C5200-2730-4B69-AE47-78FFD72C4D5D}" type="presParOf" srcId="{CD4EC4DC-09F1-44BC-9183-AD8EFDEC3532}" destId="{D7AE5D89-85AE-47BD-ADD6-E21B2E9BB88D}"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C4448C-E804-48D2-99DA-206CF3E73C44}"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46068082-D218-4B35-9B02-6CCC90332AD2}">
      <dgm:prSet phldrT="[Text]"/>
      <dgm:spPr/>
      <dgm:t>
        <a:bodyPr/>
        <a:lstStyle/>
        <a:p>
          <a:r>
            <a:rPr lang="en-US" dirty="0"/>
            <a:t>Step 1</a:t>
          </a:r>
        </a:p>
      </dgm:t>
    </dgm:pt>
    <dgm:pt modelId="{83AFE63D-602F-457E-A037-E1A13E59A61B}" type="parTrans" cxnId="{DE543A73-7DAC-46D9-8C4D-3C62BD688B4D}">
      <dgm:prSet/>
      <dgm:spPr/>
      <dgm:t>
        <a:bodyPr/>
        <a:lstStyle/>
        <a:p>
          <a:endParaRPr lang="en-US"/>
        </a:p>
      </dgm:t>
    </dgm:pt>
    <dgm:pt modelId="{6E53256D-2348-4AFC-8117-B33801502A56}" type="sibTrans" cxnId="{DE543A73-7DAC-46D9-8C4D-3C62BD688B4D}">
      <dgm:prSet/>
      <dgm:spPr/>
      <dgm:t>
        <a:bodyPr/>
        <a:lstStyle/>
        <a:p>
          <a:endParaRPr lang="en-US"/>
        </a:p>
      </dgm:t>
    </dgm:pt>
    <dgm:pt modelId="{81A99C8B-C647-494D-B2D1-92475CF7C887}">
      <dgm:prSet phldrT="[Text]"/>
      <dgm:spPr/>
      <dgm:t>
        <a:bodyPr/>
        <a:lstStyle/>
        <a:p>
          <a:r>
            <a:rPr lang="en-US" b="1" dirty="0">
              <a:latin typeface="Bookman Old Style" panose="02050604050505020204" pitchFamily="18" charset="0"/>
            </a:rPr>
            <a:t>The lobbyist submits form L-1, the lobbyist license application</a:t>
          </a:r>
          <a:r>
            <a:rPr lang="en-US" dirty="0">
              <a:latin typeface="Bookman Old Style" panose="02050604050505020204" pitchFamily="18" charset="0"/>
            </a:rPr>
            <a:t> </a:t>
          </a:r>
        </a:p>
      </dgm:t>
    </dgm:pt>
    <dgm:pt modelId="{B96F31AC-5D56-4E38-936E-E84F01914C62}" type="parTrans" cxnId="{EBAC0FA8-E1D0-4C48-BAD5-164A9BAB26E6}">
      <dgm:prSet/>
      <dgm:spPr/>
      <dgm:t>
        <a:bodyPr/>
        <a:lstStyle/>
        <a:p>
          <a:endParaRPr lang="en-US"/>
        </a:p>
      </dgm:t>
    </dgm:pt>
    <dgm:pt modelId="{D5B8B8E3-B42D-4282-9EF0-30648F5779D3}" type="sibTrans" cxnId="{EBAC0FA8-E1D0-4C48-BAD5-164A9BAB26E6}">
      <dgm:prSet/>
      <dgm:spPr/>
      <dgm:t>
        <a:bodyPr/>
        <a:lstStyle/>
        <a:p>
          <a:endParaRPr lang="en-US"/>
        </a:p>
      </dgm:t>
    </dgm:pt>
    <dgm:pt modelId="{6CB798D5-83C8-44D4-A661-9C5998F082B8}">
      <dgm:prSet phldrT="[Text]"/>
      <dgm:spPr/>
      <dgm:t>
        <a:bodyPr/>
        <a:lstStyle/>
        <a:p>
          <a:r>
            <a:rPr lang="en-US" dirty="0"/>
            <a:t>A lobbyist must register within five business days after entering into an oral or written agreement to receive payment of $3,000.00 or more for the purposes of lobbying </a:t>
          </a:r>
        </a:p>
      </dgm:t>
    </dgm:pt>
    <dgm:pt modelId="{313118CC-664B-48E9-9289-BF1F0604B07E}" type="parTrans" cxnId="{751105FF-2474-45DC-BC68-2A282AFA5DE4}">
      <dgm:prSet/>
      <dgm:spPr/>
      <dgm:t>
        <a:bodyPr/>
        <a:lstStyle/>
        <a:p>
          <a:endParaRPr lang="en-US"/>
        </a:p>
      </dgm:t>
    </dgm:pt>
    <dgm:pt modelId="{390177A4-BE3A-43EB-836D-3AA723A7D40F}" type="sibTrans" cxnId="{751105FF-2474-45DC-BC68-2A282AFA5DE4}">
      <dgm:prSet/>
      <dgm:spPr/>
      <dgm:t>
        <a:bodyPr/>
        <a:lstStyle/>
        <a:p>
          <a:endParaRPr lang="en-US"/>
        </a:p>
      </dgm:t>
    </dgm:pt>
    <dgm:pt modelId="{5EEA20A9-34AA-4A7B-94E7-AF7664739F96}">
      <dgm:prSet phldrT="[Text]"/>
      <dgm:spPr/>
      <dgm:t>
        <a:bodyPr/>
        <a:lstStyle/>
        <a:p>
          <a:r>
            <a:rPr lang="en-US" dirty="0"/>
            <a:t>Step 2</a:t>
          </a:r>
        </a:p>
      </dgm:t>
    </dgm:pt>
    <dgm:pt modelId="{EA1254C4-534A-4939-BDE3-D887E76FFF49}" type="parTrans" cxnId="{CFB9AAFC-E0F7-483E-B9B0-A68BB215E722}">
      <dgm:prSet/>
      <dgm:spPr/>
      <dgm:t>
        <a:bodyPr/>
        <a:lstStyle/>
        <a:p>
          <a:endParaRPr lang="en-US"/>
        </a:p>
      </dgm:t>
    </dgm:pt>
    <dgm:pt modelId="{132FF90B-8312-45D3-8440-5AA1B93EFC63}" type="sibTrans" cxnId="{CFB9AAFC-E0F7-483E-B9B0-A68BB215E722}">
      <dgm:prSet/>
      <dgm:spPr/>
      <dgm:t>
        <a:bodyPr/>
        <a:lstStyle/>
        <a:p>
          <a:endParaRPr lang="en-US"/>
        </a:p>
      </dgm:t>
    </dgm:pt>
    <dgm:pt modelId="{65D30E80-FB94-4F9D-95E4-5371B7D6C4BB}">
      <dgm:prSet phldrT="[Text]" custT="1"/>
      <dgm:spPr/>
      <dgm:t>
        <a:bodyPr/>
        <a:lstStyle/>
        <a:p>
          <a:r>
            <a:rPr lang="en-US" sz="1600" b="1" dirty="0">
              <a:latin typeface="Bookman Old Style" panose="02050604050505020204" pitchFamily="18" charset="0"/>
            </a:rPr>
            <a:t>The lobbyist or principal pays the $150.00 lobbyist registration fee</a:t>
          </a:r>
          <a:r>
            <a:rPr lang="en-US" sz="1600" dirty="0">
              <a:latin typeface="Bookman Old Style" panose="02050604050505020204" pitchFamily="18" charset="0"/>
            </a:rPr>
            <a:t> </a:t>
          </a:r>
        </a:p>
      </dgm:t>
    </dgm:pt>
    <dgm:pt modelId="{DF197AFF-5386-4F68-AF19-5ECA84BB45F0}" type="parTrans" cxnId="{ABCFC200-9200-47A4-B34C-CB376A3A3AB9}">
      <dgm:prSet/>
      <dgm:spPr/>
      <dgm:t>
        <a:bodyPr/>
        <a:lstStyle/>
        <a:p>
          <a:endParaRPr lang="en-US"/>
        </a:p>
      </dgm:t>
    </dgm:pt>
    <dgm:pt modelId="{129DC0C6-AE94-4699-B14E-34270C57870D}" type="sibTrans" cxnId="{ABCFC200-9200-47A4-B34C-CB376A3A3AB9}">
      <dgm:prSet/>
      <dgm:spPr/>
      <dgm:t>
        <a:bodyPr/>
        <a:lstStyle/>
        <a:p>
          <a:endParaRPr lang="en-US"/>
        </a:p>
      </dgm:t>
    </dgm:pt>
    <dgm:pt modelId="{4AF2B958-A409-4ABB-9251-05BA08651885}">
      <dgm:prSet phldrT="[Text]" custT="1"/>
      <dgm:spPr/>
      <dgm:t>
        <a:bodyPr/>
        <a:lstStyle/>
        <a:p>
          <a:r>
            <a:rPr lang="en-US" sz="1600" dirty="0"/>
            <a:t>This can be paid by either the principal on behalf of the lobbyist or the lobbyist personally</a:t>
          </a:r>
        </a:p>
      </dgm:t>
    </dgm:pt>
    <dgm:pt modelId="{B5B3B7FA-7D49-4414-8C9E-B7D4A3D334F8}" type="parTrans" cxnId="{18923ECD-E870-49F5-9CAE-2FBB90DB9989}">
      <dgm:prSet/>
      <dgm:spPr/>
      <dgm:t>
        <a:bodyPr/>
        <a:lstStyle/>
        <a:p>
          <a:endParaRPr lang="en-US"/>
        </a:p>
      </dgm:t>
    </dgm:pt>
    <dgm:pt modelId="{9F03DDE0-CA14-46BA-A80C-37E043840368}" type="sibTrans" cxnId="{18923ECD-E870-49F5-9CAE-2FBB90DB9989}">
      <dgm:prSet/>
      <dgm:spPr/>
      <dgm:t>
        <a:bodyPr/>
        <a:lstStyle/>
        <a:p>
          <a:endParaRPr lang="en-US"/>
        </a:p>
      </dgm:t>
    </dgm:pt>
    <dgm:pt modelId="{85815C4D-E1A7-4785-BAE7-51ED9ADC5F1E}">
      <dgm:prSet phldrT="[Text]"/>
      <dgm:spPr/>
      <dgm:t>
        <a:bodyPr/>
        <a:lstStyle/>
        <a:p>
          <a:r>
            <a:rPr lang="en-US" dirty="0"/>
            <a:t>Step 3</a:t>
          </a:r>
        </a:p>
      </dgm:t>
    </dgm:pt>
    <dgm:pt modelId="{FB1B72A0-B766-4B63-A354-9DAD35D9F0F7}" type="parTrans" cxnId="{3A33C124-C032-47FD-8753-7EA043171AC2}">
      <dgm:prSet/>
      <dgm:spPr/>
      <dgm:t>
        <a:bodyPr/>
        <a:lstStyle/>
        <a:p>
          <a:endParaRPr lang="en-US"/>
        </a:p>
      </dgm:t>
    </dgm:pt>
    <dgm:pt modelId="{12156999-A51F-4E3A-9A36-26683390E477}" type="sibTrans" cxnId="{3A33C124-C032-47FD-8753-7EA043171AC2}">
      <dgm:prSet/>
      <dgm:spPr/>
      <dgm:t>
        <a:bodyPr/>
        <a:lstStyle/>
        <a:p>
          <a:endParaRPr lang="en-US"/>
        </a:p>
      </dgm:t>
    </dgm:pt>
    <dgm:pt modelId="{C9FC9587-CF87-44B0-A376-7B54173B18C2}">
      <dgm:prSet phldrT="[Text]" custT="1"/>
      <dgm:spPr/>
      <dgm:t>
        <a:bodyPr/>
        <a:lstStyle/>
        <a:p>
          <a:r>
            <a:rPr lang="en-US" sz="1600" b="1" dirty="0">
              <a:latin typeface="Bookman Old Style" panose="02050604050505020204" pitchFamily="18" charset="0"/>
            </a:rPr>
            <a:t>The principal submits form L-2, the Principal Authorization Statement, or form L-3, the Principal Registration Application</a:t>
          </a:r>
          <a:endParaRPr lang="en-US" sz="1600" dirty="0">
            <a:latin typeface="Bookman Old Style" panose="02050604050505020204" pitchFamily="18" charset="0"/>
          </a:endParaRPr>
        </a:p>
      </dgm:t>
    </dgm:pt>
    <dgm:pt modelId="{BABB2850-3C9B-4A88-ACA3-824B83FA2B46}" type="parTrans" cxnId="{45F86C95-CFEB-415F-BEDD-0D9A3D7899F4}">
      <dgm:prSet/>
      <dgm:spPr/>
      <dgm:t>
        <a:bodyPr/>
        <a:lstStyle/>
        <a:p>
          <a:endParaRPr lang="en-US"/>
        </a:p>
      </dgm:t>
    </dgm:pt>
    <dgm:pt modelId="{E1E8187B-A4C3-4A1A-82BD-B9ECECAA3221}" type="sibTrans" cxnId="{45F86C95-CFEB-415F-BEDD-0D9A3D7899F4}">
      <dgm:prSet/>
      <dgm:spPr/>
      <dgm:t>
        <a:bodyPr/>
        <a:lstStyle/>
        <a:p>
          <a:endParaRPr lang="en-US"/>
        </a:p>
      </dgm:t>
    </dgm:pt>
    <dgm:pt modelId="{580FAC40-63F2-499D-A8FD-AB6E97BDC6F9}" type="pres">
      <dgm:prSet presAssocID="{3BC4448C-E804-48D2-99DA-206CF3E73C44}" presName="linearFlow" presStyleCnt="0">
        <dgm:presLayoutVars>
          <dgm:dir/>
          <dgm:animLvl val="lvl"/>
          <dgm:resizeHandles val="exact"/>
        </dgm:presLayoutVars>
      </dgm:prSet>
      <dgm:spPr/>
    </dgm:pt>
    <dgm:pt modelId="{1E98F04C-0445-4A67-BE62-23B9C728B97E}" type="pres">
      <dgm:prSet presAssocID="{46068082-D218-4B35-9B02-6CCC90332AD2}" presName="composite" presStyleCnt="0"/>
      <dgm:spPr/>
    </dgm:pt>
    <dgm:pt modelId="{B88BCB2E-3832-40CF-9A07-3EE24F0B9DB7}" type="pres">
      <dgm:prSet presAssocID="{46068082-D218-4B35-9B02-6CCC90332AD2}" presName="parentText" presStyleLbl="alignNode1" presStyleIdx="0" presStyleCnt="3">
        <dgm:presLayoutVars>
          <dgm:chMax val="1"/>
          <dgm:bulletEnabled val="1"/>
        </dgm:presLayoutVars>
      </dgm:prSet>
      <dgm:spPr/>
    </dgm:pt>
    <dgm:pt modelId="{37D2C5C9-BB06-4725-8A17-6B8CFA086CEC}" type="pres">
      <dgm:prSet presAssocID="{46068082-D218-4B35-9B02-6CCC90332AD2}" presName="descendantText" presStyleLbl="alignAcc1" presStyleIdx="0" presStyleCnt="3">
        <dgm:presLayoutVars>
          <dgm:bulletEnabled val="1"/>
        </dgm:presLayoutVars>
      </dgm:prSet>
      <dgm:spPr/>
    </dgm:pt>
    <dgm:pt modelId="{D9DA288A-8CAC-4725-85B0-37F83A58B60E}" type="pres">
      <dgm:prSet presAssocID="{6E53256D-2348-4AFC-8117-B33801502A56}" presName="sp" presStyleCnt="0"/>
      <dgm:spPr/>
    </dgm:pt>
    <dgm:pt modelId="{B92E9442-6381-48DC-9C56-03A3C324FEC6}" type="pres">
      <dgm:prSet presAssocID="{5EEA20A9-34AA-4A7B-94E7-AF7664739F96}" presName="composite" presStyleCnt="0"/>
      <dgm:spPr/>
    </dgm:pt>
    <dgm:pt modelId="{C4B034D4-AD10-495A-A5F2-0148C962A41B}" type="pres">
      <dgm:prSet presAssocID="{5EEA20A9-34AA-4A7B-94E7-AF7664739F96}" presName="parentText" presStyleLbl="alignNode1" presStyleIdx="1" presStyleCnt="3">
        <dgm:presLayoutVars>
          <dgm:chMax val="1"/>
          <dgm:bulletEnabled val="1"/>
        </dgm:presLayoutVars>
      </dgm:prSet>
      <dgm:spPr/>
    </dgm:pt>
    <dgm:pt modelId="{2AE21AEC-A51D-4397-81B8-E471209E9A70}" type="pres">
      <dgm:prSet presAssocID="{5EEA20A9-34AA-4A7B-94E7-AF7664739F96}" presName="descendantText" presStyleLbl="alignAcc1" presStyleIdx="1" presStyleCnt="3">
        <dgm:presLayoutVars>
          <dgm:bulletEnabled val="1"/>
        </dgm:presLayoutVars>
      </dgm:prSet>
      <dgm:spPr/>
    </dgm:pt>
    <dgm:pt modelId="{2251F458-2253-4DC8-8722-1D3DEFE6272C}" type="pres">
      <dgm:prSet presAssocID="{132FF90B-8312-45D3-8440-5AA1B93EFC63}" presName="sp" presStyleCnt="0"/>
      <dgm:spPr/>
    </dgm:pt>
    <dgm:pt modelId="{D219B2BD-0DC8-41B8-B8DE-1C53EFA1FC1B}" type="pres">
      <dgm:prSet presAssocID="{85815C4D-E1A7-4785-BAE7-51ED9ADC5F1E}" presName="composite" presStyleCnt="0"/>
      <dgm:spPr/>
    </dgm:pt>
    <dgm:pt modelId="{249BD588-F927-4738-A7FA-AAE96D6A2E6A}" type="pres">
      <dgm:prSet presAssocID="{85815C4D-E1A7-4785-BAE7-51ED9ADC5F1E}" presName="parentText" presStyleLbl="alignNode1" presStyleIdx="2" presStyleCnt="3">
        <dgm:presLayoutVars>
          <dgm:chMax val="1"/>
          <dgm:bulletEnabled val="1"/>
        </dgm:presLayoutVars>
      </dgm:prSet>
      <dgm:spPr/>
    </dgm:pt>
    <dgm:pt modelId="{080C4F04-00A7-4B39-8B88-269456C00488}" type="pres">
      <dgm:prSet presAssocID="{85815C4D-E1A7-4785-BAE7-51ED9ADC5F1E}" presName="descendantText" presStyleLbl="alignAcc1" presStyleIdx="2" presStyleCnt="3" custScaleX="99797" custScaleY="151313">
        <dgm:presLayoutVars>
          <dgm:bulletEnabled val="1"/>
        </dgm:presLayoutVars>
      </dgm:prSet>
      <dgm:spPr/>
    </dgm:pt>
  </dgm:ptLst>
  <dgm:cxnLst>
    <dgm:cxn modelId="{ABCFC200-9200-47A4-B34C-CB376A3A3AB9}" srcId="{5EEA20A9-34AA-4A7B-94E7-AF7664739F96}" destId="{65D30E80-FB94-4F9D-95E4-5371B7D6C4BB}" srcOrd="0" destOrd="0" parTransId="{DF197AFF-5386-4F68-AF19-5ECA84BB45F0}" sibTransId="{129DC0C6-AE94-4699-B14E-34270C57870D}"/>
    <dgm:cxn modelId="{D20C5106-B4BD-4223-84D2-7DB2ECECDC77}" type="presOf" srcId="{65D30E80-FB94-4F9D-95E4-5371B7D6C4BB}" destId="{2AE21AEC-A51D-4397-81B8-E471209E9A70}" srcOrd="0" destOrd="0" presId="urn:microsoft.com/office/officeart/2005/8/layout/chevron2"/>
    <dgm:cxn modelId="{6418D516-93E2-40D6-A6EB-46D63C8870DD}" type="presOf" srcId="{85815C4D-E1A7-4785-BAE7-51ED9ADC5F1E}" destId="{249BD588-F927-4738-A7FA-AAE96D6A2E6A}" srcOrd="0" destOrd="0" presId="urn:microsoft.com/office/officeart/2005/8/layout/chevron2"/>
    <dgm:cxn modelId="{3C76A719-57B9-4CAD-92D8-9961D0586D2F}" type="presOf" srcId="{C9FC9587-CF87-44B0-A376-7B54173B18C2}" destId="{080C4F04-00A7-4B39-8B88-269456C00488}" srcOrd="0" destOrd="0" presId="urn:microsoft.com/office/officeart/2005/8/layout/chevron2"/>
    <dgm:cxn modelId="{3A33C124-C032-47FD-8753-7EA043171AC2}" srcId="{3BC4448C-E804-48D2-99DA-206CF3E73C44}" destId="{85815C4D-E1A7-4785-BAE7-51ED9ADC5F1E}" srcOrd="2" destOrd="0" parTransId="{FB1B72A0-B766-4B63-A354-9DAD35D9F0F7}" sibTransId="{12156999-A51F-4E3A-9A36-26683390E477}"/>
    <dgm:cxn modelId="{902FBF65-D603-47C7-91D9-3FABD10A94F8}" type="presOf" srcId="{81A99C8B-C647-494D-B2D1-92475CF7C887}" destId="{37D2C5C9-BB06-4725-8A17-6B8CFA086CEC}" srcOrd="0" destOrd="0" presId="urn:microsoft.com/office/officeart/2005/8/layout/chevron2"/>
    <dgm:cxn modelId="{796EFC70-6506-4CA6-AF41-FC333D457509}" type="presOf" srcId="{5EEA20A9-34AA-4A7B-94E7-AF7664739F96}" destId="{C4B034D4-AD10-495A-A5F2-0148C962A41B}" srcOrd="0" destOrd="0" presId="urn:microsoft.com/office/officeart/2005/8/layout/chevron2"/>
    <dgm:cxn modelId="{DE543A73-7DAC-46D9-8C4D-3C62BD688B4D}" srcId="{3BC4448C-E804-48D2-99DA-206CF3E73C44}" destId="{46068082-D218-4B35-9B02-6CCC90332AD2}" srcOrd="0" destOrd="0" parTransId="{83AFE63D-602F-457E-A037-E1A13E59A61B}" sibTransId="{6E53256D-2348-4AFC-8117-B33801502A56}"/>
    <dgm:cxn modelId="{8C906E58-8884-45A1-ACF5-2E8ECC099A1E}" type="presOf" srcId="{3BC4448C-E804-48D2-99DA-206CF3E73C44}" destId="{580FAC40-63F2-499D-A8FD-AB6E97BDC6F9}" srcOrd="0" destOrd="0" presId="urn:microsoft.com/office/officeart/2005/8/layout/chevron2"/>
    <dgm:cxn modelId="{45F86C95-CFEB-415F-BEDD-0D9A3D7899F4}" srcId="{85815C4D-E1A7-4785-BAE7-51ED9ADC5F1E}" destId="{C9FC9587-CF87-44B0-A376-7B54173B18C2}" srcOrd="0" destOrd="0" parTransId="{BABB2850-3C9B-4A88-ACA3-824B83FA2B46}" sibTransId="{E1E8187B-A4C3-4A1A-82BD-B9ECECAA3221}"/>
    <dgm:cxn modelId="{0EF4DD99-BBCC-4FA9-BB77-8DDA2E25782B}" type="presOf" srcId="{46068082-D218-4B35-9B02-6CCC90332AD2}" destId="{B88BCB2E-3832-40CF-9A07-3EE24F0B9DB7}" srcOrd="0" destOrd="0" presId="urn:microsoft.com/office/officeart/2005/8/layout/chevron2"/>
    <dgm:cxn modelId="{EBAC0FA8-E1D0-4C48-BAD5-164A9BAB26E6}" srcId="{46068082-D218-4B35-9B02-6CCC90332AD2}" destId="{81A99C8B-C647-494D-B2D1-92475CF7C887}" srcOrd="0" destOrd="0" parTransId="{B96F31AC-5D56-4E38-936E-E84F01914C62}" sibTransId="{D5B8B8E3-B42D-4282-9EF0-30648F5779D3}"/>
    <dgm:cxn modelId="{3F803DBB-31DB-4045-A8A2-F2253FD1CBC2}" type="presOf" srcId="{6CB798D5-83C8-44D4-A661-9C5998F082B8}" destId="{37D2C5C9-BB06-4725-8A17-6B8CFA086CEC}" srcOrd="0" destOrd="1" presId="urn:microsoft.com/office/officeart/2005/8/layout/chevron2"/>
    <dgm:cxn modelId="{18923ECD-E870-49F5-9CAE-2FBB90DB9989}" srcId="{5EEA20A9-34AA-4A7B-94E7-AF7664739F96}" destId="{4AF2B958-A409-4ABB-9251-05BA08651885}" srcOrd="1" destOrd="0" parTransId="{B5B3B7FA-7D49-4414-8C9E-B7D4A3D334F8}" sibTransId="{9F03DDE0-CA14-46BA-A80C-37E043840368}"/>
    <dgm:cxn modelId="{7C1F64F7-109F-4897-9469-7C5F6E34BA84}" type="presOf" srcId="{4AF2B958-A409-4ABB-9251-05BA08651885}" destId="{2AE21AEC-A51D-4397-81B8-E471209E9A70}" srcOrd="0" destOrd="1" presId="urn:microsoft.com/office/officeart/2005/8/layout/chevron2"/>
    <dgm:cxn modelId="{CFB9AAFC-E0F7-483E-B9B0-A68BB215E722}" srcId="{3BC4448C-E804-48D2-99DA-206CF3E73C44}" destId="{5EEA20A9-34AA-4A7B-94E7-AF7664739F96}" srcOrd="1" destOrd="0" parTransId="{EA1254C4-534A-4939-BDE3-D887E76FFF49}" sibTransId="{132FF90B-8312-45D3-8440-5AA1B93EFC63}"/>
    <dgm:cxn modelId="{751105FF-2474-45DC-BC68-2A282AFA5DE4}" srcId="{46068082-D218-4B35-9B02-6CCC90332AD2}" destId="{6CB798D5-83C8-44D4-A661-9C5998F082B8}" srcOrd="1" destOrd="0" parTransId="{313118CC-664B-48E9-9289-BF1F0604B07E}" sibTransId="{390177A4-BE3A-43EB-836D-3AA723A7D40F}"/>
    <dgm:cxn modelId="{9E864221-302C-4780-99D5-A9ADF1BD2B3C}" type="presParOf" srcId="{580FAC40-63F2-499D-A8FD-AB6E97BDC6F9}" destId="{1E98F04C-0445-4A67-BE62-23B9C728B97E}" srcOrd="0" destOrd="0" presId="urn:microsoft.com/office/officeart/2005/8/layout/chevron2"/>
    <dgm:cxn modelId="{E0C3A494-A3B7-4CF7-81F9-1AB206020E98}" type="presParOf" srcId="{1E98F04C-0445-4A67-BE62-23B9C728B97E}" destId="{B88BCB2E-3832-40CF-9A07-3EE24F0B9DB7}" srcOrd="0" destOrd="0" presId="urn:microsoft.com/office/officeart/2005/8/layout/chevron2"/>
    <dgm:cxn modelId="{BF66CDED-8DF6-4EBE-8726-468805D031C5}" type="presParOf" srcId="{1E98F04C-0445-4A67-BE62-23B9C728B97E}" destId="{37D2C5C9-BB06-4725-8A17-6B8CFA086CEC}" srcOrd="1" destOrd="0" presId="urn:microsoft.com/office/officeart/2005/8/layout/chevron2"/>
    <dgm:cxn modelId="{321AD7C7-BE7F-4462-9A0A-D233A0F5E592}" type="presParOf" srcId="{580FAC40-63F2-499D-A8FD-AB6E97BDC6F9}" destId="{D9DA288A-8CAC-4725-85B0-37F83A58B60E}" srcOrd="1" destOrd="0" presId="urn:microsoft.com/office/officeart/2005/8/layout/chevron2"/>
    <dgm:cxn modelId="{25C08882-7B92-457E-811F-9C0B5E57B360}" type="presParOf" srcId="{580FAC40-63F2-499D-A8FD-AB6E97BDC6F9}" destId="{B92E9442-6381-48DC-9C56-03A3C324FEC6}" srcOrd="2" destOrd="0" presId="urn:microsoft.com/office/officeart/2005/8/layout/chevron2"/>
    <dgm:cxn modelId="{650F8BD4-B1B4-4A63-BAB4-74B06FC93D37}" type="presParOf" srcId="{B92E9442-6381-48DC-9C56-03A3C324FEC6}" destId="{C4B034D4-AD10-495A-A5F2-0148C962A41B}" srcOrd="0" destOrd="0" presId="urn:microsoft.com/office/officeart/2005/8/layout/chevron2"/>
    <dgm:cxn modelId="{F82D0456-B6F1-449A-8558-E00B3094C157}" type="presParOf" srcId="{B92E9442-6381-48DC-9C56-03A3C324FEC6}" destId="{2AE21AEC-A51D-4397-81B8-E471209E9A70}" srcOrd="1" destOrd="0" presId="urn:microsoft.com/office/officeart/2005/8/layout/chevron2"/>
    <dgm:cxn modelId="{12F3C60B-2070-419D-B2DF-32A59BD336F6}" type="presParOf" srcId="{580FAC40-63F2-499D-A8FD-AB6E97BDC6F9}" destId="{2251F458-2253-4DC8-8722-1D3DEFE6272C}" srcOrd="3" destOrd="0" presId="urn:microsoft.com/office/officeart/2005/8/layout/chevron2"/>
    <dgm:cxn modelId="{3820407D-218A-47B1-AEB1-5AEB62D67ED6}" type="presParOf" srcId="{580FAC40-63F2-499D-A8FD-AB6E97BDC6F9}" destId="{D219B2BD-0DC8-41B8-B8DE-1C53EFA1FC1B}" srcOrd="4" destOrd="0" presId="urn:microsoft.com/office/officeart/2005/8/layout/chevron2"/>
    <dgm:cxn modelId="{881E8476-BDE4-49ED-8D8C-6C00D9C63207}" type="presParOf" srcId="{D219B2BD-0DC8-41B8-B8DE-1C53EFA1FC1B}" destId="{249BD588-F927-4738-A7FA-AAE96D6A2E6A}" srcOrd="0" destOrd="0" presId="urn:microsoft.com/office/officeart/2005/8/layout/chevron2"/>
    <dgm:cxn modelId="{AFBDEC09-CF37-471D-9CC8-795350979E61}" type="presParOf" srcId="{D219B2BD-0DC8-41B8-B8DE-1C53EFA1FC1B}" destId="{080C4F04-00A7-4B39-8B88-269456C0048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66AB3-CA60-4104-8D0C-403512D2FA44}">
      <dsp:nvSpPr>
        <dsp:cNvPr id="0" name=""/>
        <dsp:cNvSpPr/>
      </dsp:nvSpPr>
      <dsp:spPr>
        <a:xfrm>
          <a:off x="4040145" y="1069"/>
          <a:ext cx="6348803" cy="1621077"/>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None/>
          </a:pPr>
          <a:r>
            <a:rPr lang="en-US" sz="2000" kern="1200" dirty="0"/>
            <a:t>You are a lobbyist paid $3,000.00 or more to lobby</a:t>
          </a:r>
        </a:p>
      </dsp:txBody>
      <dsp:txXfrm>
        <a:off x="4040145" y="203704"/>
        <a:ext cx="5740899" cy="1215807"/>
      </dsp:txXfrm>
    </dsp:sp>
    <dsp:sp modelId="{35D7FBE3-1074-46C1-BA90-1E4752F75186}">
      <dsp:nvSpPr>
        <dsp:cNvPr id="0" name=""/>
        <dsp:cNvSpPr/>
      </dsp:nvSpPr>
      <dsp:spPr>
        <a:xfrm>
          <a:off x="21" y="97701"/>
          <a:ext cx="3847755" cy="1473721"/>
        </a:xfrm>
        <a:prstGeom prst="round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Yes, if: </a:t>
          </a:r>
        </a:p>
      </dsp:txBody>
      <dsp:txXfrm>
        <a:off x="71962" y="169642"/>
        <a:ext cx="3703873" cy="1329839"/>
      </dsp:txXfrm>
    </dsp:sp>
    <dsp:sp modelId="{D7AE5D89-85AE-47BD-ADD6-E21B2E9BB88D}">
      <dsp:nvSpPr>
        <dsp:cNvPr id="0" name=""/>
        <dsp:cNvSpPr/>
      </dsp:nvSpPr>
      <dsp:spPr>
        <a:xfrm>
          <a:off x="3971521" y="1750601"/>
          <a:ext cx="6609817" cy="2234007"/>
        </a:xfrm>
        <a:prstGeom prst="rightArrow">
          <a:avLst>
            <a:gd name="adj1" fmla="val 75000"/>
            <a:gd name="adj2" fmla="val 50000"/>
          </a:avLst>
        </a:prstGeom>
        <a:solidFill>
          <a:schemeClr val="accent3">
            <a:tint val="40000"/>
            <a:alpha val="90000"/>
            <a:hueOff val="-4763347"/>
            <a:satOff val="-14621"/>
            <a:lumOff val="1046"/>
            <a:alphaOff val="0"/>
          </a:schemeClr>
        </a:solidFill>
        <a:ln w="12700" cap="flat" cmpd="sng" algn="in">
          <a:solidFill>
            <a:schemeClr val="accent3">
              <a:tint val="40000"/>
              <a:alpha val="90000"/>
              <a:hueOff val="-4763347"/>
              <a:satOff val="-14621"/>
              <a:lumOff val="104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AutoNum type="arabicPeriod"/>
          </a:pPr>
          <a:r>
            <a:rPr lang="en-US" sz="2000" kern="1200" dirty="0"/>
            <a:t>You are an individual lobbying solely on your own behalf, or</a:t>
          </a:r>
        </a:p>
        <a:p>
          <a:pPr marL="228600" lvl="1" indent="-228600" algn="l" defTabSz="889000">
            <a:lnSpc>
              <a:spcPct val="90000"/>
            </a:lnSpc>
            <a:spcBef>
              <a:spcPct val="0"/>
            </a:spcBef>
            <a:spcAft>
              <a:spcPct val="15000"/>
            </a:spcAft>
            <a:buFont typeface="+mj-lt"/>
            <a:buAutoNum type="arabicPeriod"/>
          </a:pPr>
          <a:r>
            <a:rPr lang="en-US" sz="2000" kern="1200" dirty="0"/>
            <a:t>You are a lobbyist but total compensation received is less than $3,000.00</a:t>
          </a:r>
        </a:p>
        <a:p>
          <a:pPr marL="228600" lvl="1" indent="-228600" algn="l" defTabSz="889000">
            <a:lnSpc>
              <a:spcPct val="90000"/>
            </a:lnSpc>
            <a:spcBef>
              <a:spcPct val="0"/>
            </a:spcBef>
            <a:spcAft>
              <a:spcPct val="15000"/>
            </a:spcAft>
            <a:buFont typeface="+mj-lt"/>
            <a:buNone/>
          </a:pPr>
          <a:endParaRPr lang="en-US" sz="2000" kern="1200" dirty="0"/>
        </a:p>
      </dsp:txBody>
      <dsp:txXfrm>
        <a:off x="3971521" y="2029852"/>
        <a:ext cx="5772064" cy="1675505"/>
      </dsp:txXfrm>
    </dsp:sp>
    <dsp:sp modelId="{F2226F3E-6AFD-4BA9-8AA8-82D81F2BD8D3}">
      <dsp:nvSpPr>
        <dsp:cNvPr id="0" name=""/>
        <dsp:cNvSpPr/>
      </dsp:nvSpPr>
      <dsp:spPr>
        <a:xfrm>
          <a:off x="18" y="2135550"/>
          <a:ext cx="3843998" cy="1339739"/>
        </a:xfrm>
        <a:prstGeom prst="roundRect">
          <a:avLst/>
        </a:prstGeom>
        <a:solidFill>
          <a:schemeClr val="accent3">
            <a:hueOff val="-4842705"/>
            <a:satOff val="-23661"/>
            <a:lumOff val="8823"/>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No, if: </a:t>
          </a:r>
        </a:p>
      </dsp:txBody>
      <dsp:txXfrm>
        <a:off x="65419" y="2200951"/>
        <a:ext cx="3713196" cy="1208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66AB3-CA60-4104-8D0C-403512D2FA44}">
      <dsp:nvSpPr>
        <dsp:cNvPr id="0" name=""/>
        <dsp:cNvSpPr/>
      </dsp:nvSpPr>
      <dsp:spPr>
        <a:xfrm>
          <a:off x="4040145" y="1069"/>
          <a:ext cx="6348803" cy="1621077"/>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None/>
          </a:pPr>
          <a:endParaRPr lang="en-US" sz="2000" kern="1200" dirty="0"/>
        </a:p>
        <a:p>
          <a:pPr marL="228600" lvl="1" indent="-228600" algn="l" defTabSz="889000">
            <a:lnSpc>
              <a:spcPct val="90000"/>
            </a:lnSpc>
            <a:spcBef>
              <a:spcPct val="0"/>
            </a:spcBef>
            <a:spcAft>
              <a:spcPct val="15000"/>
            </a:spcAft>
            <a:buFont typeface="+mj-lt"/>
            <a:buNone/>
          </a:pPr>
          <a:r>
            <a:rPr lang="en-US" sz="2000" kern="1200" dirty="0"/>
            <a:t>You are a principal who provides payment of $3,000.00 or more to individual lobbyist/s</a:t>
          </a:r>
        </a:p>
      </dsp:txBody>
      <dsp:txXfrm>
        <a:off x="4040145" y="203704"/>
        <a:ext cx="5740899" cy="1215807"/>
      </dsp:txXfrm>
    </dsp:sp>
    <dsp:sp modelId="{35D7FBE3-1074-46C1-BA90-1E4752F75186}">
      <dsp:nvSpPr>
        <dsp:cNvPr id="0" name=""/>
        <dsp:cNvSpPr/>
      </dsp:nvSpPr>
      <dsp:spPr>
        <a:xfrm>
          <a:off x="21" y="97701"/>
          <a:ext cx="3847755" cy="1473721"/>
        </a:xfrm>
        <a:prstGeom prst="round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Yes, if: </a:t>
          </a:r>
        </a:p>
      </dsp:txBody>
      <dsp:txXfrm>
        <a:off x="71962" y="169642"/>
        <a:ext cx="3703873" cy="1329839"/>
      </dsp:txXfrm>
    </dsp:sp>
    <dsp:sp modelId="{D7AE5D89-85AE-47BD-ADD6-E21B2E9BB88D}">
      <dsp:nvSpPr>
        <dsp:cNvPr id="0" name=""/>
        <dsp:cNvSpPr/>
      </dsp:nvSpPr>
      <dsp:spPr>
        <a:xfrm>
          <a:off x="3971521" y="1750601"/>
          <a:ext cx="6609817" cy="2234007"/>
        </a:xfrm>
        <a:prstGeom prst="rightArrow">
          <a:avLst>
            <a:gd name="adj1" fmla="val 75000"/>
            <a:gd name="adj2" fmla="val 50000"/>
          </a:avLst>
        </a:prstGeom>
        <a:solidFill>
          <a:schemeClr val="accent3">
            <a:tint val="40000"/>
            <a:alpha val="90000"/>
            <a:hueOff val="-4763347"/>
            <a:satOff val="-14621"/>
            <a:lumOff val="1046"/>
            <a:alphaOff val="0"/>
          </a:schemeClr>
        </a:solidFill>
        <a:ln w="12700" cap="flat" cmpd="sng" algn="in">
          <a:solidFill>
            <a:schemeClr val="accent3">
              <a:tint val="40000"/>
              <a:alpha val="90000"/>
              <a:hueOff val="-4763347"/>
              <a:satOff val="-14621"/>
              <a:lumOff val="104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None/>
          </a:pPr>
          <a:endParaRPr lang="en-US" sz="2000" kern="1200" dirty="0"/>
        </a:p>
        <a:p>
          <a:pPr marL="228600" lvl="1" indent="-228600" algn="l" defTabSz="889000">
            <a:lnSpc>
              <a:spcPct val="90000"/>
            </a:lnSpc>
            <a:spcBef>
              <a:spcPct val="0"/>
            </a:spcBef>
            <a:spcAft>
              <a:spcPct val="15000"/>
            </a:spcAft>
            <a:buFont typeface="+mj-lt"/>
            <a:buNone/>
          </a:pPr>
          <a:r>
            <a:rPr lang="en-US" sz="2000" kern="1200" dirty="0"/>
            <a:t>You are a principal making payments to lobbyist/s, but at a total less than $3,000.00</a:t>
          </a:r>
        </a:p>
        <a:p>
          <a:pPr marL="228600" lvl="1" indent="-228600" algn="l" defTabSz="889000">
            <a:lnSpc>
              <a:spcPct val="90000"/>
            </a:lnSpc>
            <a:spcBef>
              <a:spcPct val="0"/>
            </a:spcBef>
            <a:spcAft>
              <a:spcPct val="15000"/>
            </a:spcAft>
            <a:buFont typeface="+mj-lt"/>
            <a:buNone/>
          </a:pPr>
          <a:endParaRPr lang="en-US" sz="2000" kern="1200" dirty="0"/>
        </a:p>
      </dsp:txBody>
      <dsp:txXfrm>
        <a:off x="3971521" y="2029852"/>
        <a:ext cx="5772064" cy="1675505"/>
      </dsp:txXfrm>
    </dsp:sp>
    <dsp:sp modelId="{F2226F3E-6AFD-4BA9-8AA8-82D81F2BD8D3}">
      <dsp:nvSpPr>
        <dsp:cNvPr id="0" name=""/>
        <dsp:cNvSpPr/>
      </dsp:nvSpPr>
      <dsp:spPr>
        <a:xfrm>
          <a:off x="18" y="2135550"/>
          <a:ext cx="3843998" cy="1339739"/>
        </a:xfrm>
        <a:prstGeom prst="roundRect">
          <a:avLst/>
        </a:prstGeom>
        <a:solidFill>
          <a:schemeClr val="accent3">
            <a:hueOff val="-4842705"/>
            <a:satOff val="-23661"/>
            <a:lumOff val="8823"/>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No, if: </a:t>
          </a:r>
        </a:p>
      </dsp:txBody>
      <dsp:txXfrm>
        <a:off x="65419" y="2200951"/>
        <a:ext cx="3713196" cy="12089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8BCB2E-3832-40CF-9A07-3EE24F0B9DB7}">
      <dsp:nvSpPr>
        <dsp:cNvPr id="0" name=""/>
        <dsp:cNvSpPr/>
      </dsp:nvSpPr>
      <dsp:spPr>
        <a:xfrm rot="5400000">
          <a:off x="-242500" y="243288"/>
          <a:ext cx="1616671" cy="1131669"/>
        </a:xfrm>
        <a:prstGeom prst="chevron">
          <a:avLst/>
        </a:prstGeom>
        <a:solidFill>
          <a:schemeClr val="accent2">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dirty="0"/>
            <a:t>Step 1</a:t>
          </a:r>
        </a:p>
      </dsp:txBody>
      <dsp:txXfrm rot="-5400000">
        <a:off x="2" y="566622"/>
        <a:ext cx="1131669" cy="485002"/>
      </dsp:txXfrm>
    </dsp:sp>
    <dsp:sp modelId="{37D2C5C9-BB06-4725-8A17-6B8CFA086CEC}">
      <dsp:nvSpPr>
        <dsp:cNvPr id="0" name=""/>
        <dsp:cNvSpPr/>
      </dsp:nvSpPr>
      <dsp:spPr>
        <a:xfrm rot="5400000">
          <a:off x="5202819" y="-4070361"/>
          <a:ext cx="1050836" cy="9193135"/>
        </a:xfrm>
        <a:prstGeom prst="round2Same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b="1" kern="1200" dirty="0">
              <a:latin typeface="Bookman Old Style" panose="02050604050505020204" pitchFamily="18" charset="0"/>
            </a:rPr>
            <a:t>The lobbyist submits form L-1, the lobbyist license application</a:t>
          </a:r>
          <a:r>
            <a:rPr lang="en-US" sz="1900" kern="1200" dirty="0">
              <a:latin typeface="Bookman Old Style" panose="02050604050505020204" pitchFamily="18" charset="0"/>
            </a:rPr>
            <a:t> </a:t>
          </a:r>
        </a:p>
        <a:p>
          <a:pPr marL="171450" lvl="1" indent="-171450" algn="l" defTabSz="844550">
            <a:lnSpc>
              <a:spcPct val="90000"/>
            </a:lnSpc>
            <a:spcBef>
              <a:spcPct val="0"/>
            </a:spcBef>
            <a:spcAft>
              <a:spcPct val="15000"/>
            </a:spcAft>
            <a:buChar char="•"/>
          </a:pPr>
          <a:r>
            <a:rPr lang="en-US" sz="1900" kern="1200" dirty="0"/>
            <a:t>A lobbyist must register within five business days after entering into an oral or written agreement to receive payment of $3,000.00 or more for the purposes of lobbying </a:t>
          </a:r>
        </a:p>
      </dsp:txBody>
      <dsp:txXfrm rot="-5400000">
        <a:off x="1131670" y="52086"/>
        <a:ext cx="9141837" cy="948240"/>
      </dsp:txXfrm>
    </dsp:sp>
    <dsp:sp modelId="{C4B034D4-AD10-495A-A5F2-0148C962A41B}">
      <dsp:nvSpPr>
        <dsp:cNvPr id="0" name=""/>
        <dsp:cNvSpPr/>
      </dsp:nvSpPr>
      <dsp:spPr>
        <a:xfrm rot="5400000">
          <a:off x="-242500" y="1677912"/>
          <a:ext cx="1616671" cy="1131669"/>
        </a:xfrm>
        <a:prstGeom prst="chevron">
          <a:avLst/>
        </a:prstGeom>
        <a:solidFill>
          <a:schemeClr val="accent3">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dirty="0"/>
            <a:t>Step 2</a:t>
          </a:r>
        </a:p>
      </dsp:txBody>
      <dsp:txXfrm rot="-5400000">
        <a:off x="2" y="2001246"/>
        <a:ext cx="1131669" cy="485002"/>
      </dsp:txXfrm>
    </dsp:sp>
    <dsp:sp modelId="{2AE21AEC-A51D-4397-81B8-E471209E9A70}">
      <dsp:nvSpPr>
        <dsp:cNvPr id="0" name=""/>
        <dsp:cNvSpPr/>
      </dsp:nvSpPr>
      <dsp:spPr>
        <a:xfrm rot="5400000">
          <a:off x="5202819" y="-2635737"/>
          <a:ext cx="1050836" cy="9193135"/>
        </a:xfrm>
        <a:prstGeom prst="round2SameRect">
          <a:avLst/>
        </a:prstGeom>
        <a:solidFill>
          <a:schemeClr val="lt1">
            <a:alpha val="9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latin typeface="Bookman Old Style" panose="02050604050505020204" pitchFamily="18" charset="0"/>
            </a:rPr>
            <a:t>The lobbyist or principal pays the $150.00 lobbyist registration fee</a:t>
          </a:r>
          <a:r>
            <a:rPr lang="en-US" sz="1600" kern="1200" dirty="0">
              <a:latin typeface="Bookman Old Style" panose="02050604050505020204" pitchFamily="18" charset="0"/>
            </a:rPr>
            <a:t> </a:t>
          </a:r>
        </a:p>
        <a:p>
          <a:pPr marL="171450" lvl="1" indent="-171450" algn="l" defTabSz="711200">
            <a:lnSpc>
              <a:spcPct val="90000"/>
            </a:lnSpc>
            <a:spcBef>
              <a:spcPct val="0"/>
            </a:spcBef>
            <a:spcAft>
              <a:spcPct val="15000"/>
            </a:spcAft>
            <a:buChar char="•"/>
          </a:pPr>
          <a:r>
            <a:rPr lang="en-US" sz="1600" kern="1200" dirty="0"/>
            <a:t>This can be paid by either the principal on behalf of the lobbyist or the lobbyist personally</a:t>
          </a:r>
        </a:p>
      </dsp:txBody>
      <dsp:txXfrm rot="-5400000">
        <a:off x="1131670" y="1486710"/>
        <a:ext cx="9141837" cy="948240"/>
      </dsp:txXfrm>
    </dsp:sp>
    <dsp:sp modelId="{249BD588-F927-4738-A7FA-AAE96D6A2E6A}">
      <dsp:nvSpPr>
        <dsp:cNvPr id="0" name=""/>
        <dsp:cNvSpPr/>
      </dsp:nvSpPr>
      <dsp:spPr>
        <a:xfrm rot="5400000">
          <a:off x="-242500" y="3382143"/>
          <a:ext cx="1616671" cy="1131669"/>
        </a:xfrm>
        <a:prstGeom prst="chevron">
          <a:avLst/>
        </a:prstGeom>
        <a:solidFill>
          <a:schemeClr val="accent4">
            <a:hueOff val="0"/>
            <a:satOff val="0"/>
            <a:lumOff val="0"/>
            <a:alphaOff val="0"/>
          </a:schemeClr>
        </a:solidFill>
        <a:ln w="12700"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dirty="0"/>
            <a:t>Step 3</a:t>
          </a:r>
        </a:p>
      </dsp:txBody>
      <dsp:txXfrm rot="-5400000">
        <a:off x="2" y="3705477"/>
        <a:ext cx="1131669" cy="485002"/>
      </dsp:txXfrm>
    </dsp:sp>
    <dsp:sp modelId="{080C4F04-00A7-4B39-8B88-269456C00488}">
      <dsp:nvSpPr>
        <dsp:cNvPr id="0" name=""/>
        <dsp:cNvSpPr/>
      </dsp:nvSpPr>
      <dsp:spPr>
        <a:xfrm rot="5400000">
          <a:off x="4933211" y="-922175"/>
          <a:ext cx="1590052" cy="9174472"/>
        </a:xfrm>
        <a:prstGeom prst="round2SameRect">
          <a:avLst/>
        </a:prstGeom>
        <a:solidFill>
          <a:schemeClr val="lt1">
            <a:alpha val="90000"/>
            <a:hueOff val="0"/>
            <a:satOff val="0"/>
            <a:lumOff val="0"/>
            <a:alphaOff val="0"/>
          </a:schemeClr>
        </a:solidFill>
        <a:ln w="12700"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latin typeface="Bookman Old Style" panose="02050604050505020204" pitchFamily="18" charset="0"/>
            </a:rPr>
            <a:t>The principal submits form L-2, the Principal Authorization Statement, or form L-3, the Principal Registration Application</a:t>
          </a:r>
          <a:endParaRPr lang="en-US" sz="1600" kern="1200" dirty="0">
            <a:latin typeface="Bookman Old Style" panose="02050604050505020204" pitchFamily="18" charset="0"/>
          </a:endParaRPr>
        </a:p>
      </dsp:txBody>
      <dsp:txXfrm rot="-5400000">
        <a:off x="1141001" y="2947655"/>
        <a:ext cx="9096852" cy="143481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12-11T21:08:01.762"/>
    </inkml:context>
    <inkml:brush xml:id="br0">
      <inkml:brushProperty name="width" value="0.1" units="cm"/>
      <inkml:brushProperty name="height" value="0.6" units="cm"/>
      <inkml:brushProperty name="color" value="#FFC114"/>
      <inkml:brushProperty name="ignorePressure" value="1"/>
      <inkml:brushProperty name="inkEffects" value="pencil"/>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12-11T21:08:01.762"/>
    </inkml:context>
    <inkml:brush xml:id="br0">
      <inkml:brushProperty name="width" value="0.1" units="cm"/>
      <inkml:brushProperty name="height" value="0.6" units="cm"/>
      <inkml:brushProperty name="color" value="#FFC114"/>
      <inkml:brushProperty name="ignorePressure" value="1"/>
      <inkml:brushProperty name="inkEffects" value="pencil"/>
    </inkml:brush>
  </inkml:definitions>
  <inkml:trace contextRef="#ctx0" brushRef="#br0">1 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2D8314-490F-400C-8401-1BA092331143}" type="datetimeFigureOut">
              <a:rPr lang="en-US" smtClean="0"/>
              <a:t>11/19/2024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1E2E9C-E488-4B86-85A5-ADDFBE8428F4}" type="slidenum">
              <a:rPr lang="en-US" smtClean="0"/>
              <a:t>‹#›</a:t>
            </a:fld>
            <a:endParaRPr lang="en-US"/>
          </a:p>
        </p:txBody>
      </p:sp>
    </p:spTree>
    <p:extLst>
      <p:ext uri="{BB962C8B-B14F-4D97-AF65-F5344CB8AC3E}">
        <p14:creationId xmlns:p14="http://schemas.microsoft.com/office/powerpoint/2010/main" val="158242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if a principal plans to 1) pay three individuals over $2,650* or more each to three lobbyists?, or 2) plans to pay one individual lobbyist over $2,650* and will also pay a group of 3 lobbyists less than $2,650 COMBINED for 2021?  </a:t>
            </a:r>
          </a:p>
          <a:p>
            <a:pPr marL="228600" indent="-228600">
              <a:buAutoNum type="arabicParenR"/>
            </a:pPr>
            <a:r>
              <a:rPr lang="en-US" dirty="0"/>
              <a:t>The lobbyists will each file an L-1 and the principal will file an L-2 for each lobbyist </a:t>
            </a:r>
          </a:p>
          <a:p>
            <a:pPr marL="228600" indent="-228600">
              <a:buAutoNum type="arabicParenR"/>
            </a:pPr>
            <a:r>
              <a:rPr lang="en-US" dirty="0"/>
              <a:t> The lobbyist paid over $2,650 will file an L-1. The 3 lobbyists being paid less than $2,650 do not need to file form L-1. The principal would only need to file an L-2 for the lobbyist being paid $2,650 or more; however the payments to the 3 paid less than $2,650 need to be included on the L-5</a:t>
            </a:r>
          </a:p>
        </p:txBody>
      </p:sp>
      <p:sp>
        <p:nvSpPr>
          <p:cNvPr id="4" name="Slide Number Placeholder 3"/>
          <p:cNvSpPr>
            <a:spLocks noGrp="1"/>
          </p:cNvSpPr>
          <p:nvPr>
            <p:ph type="sldNum" sz="quarter" idx="5"/>
          </p:nvPr>
        </p:nvSpPr>
        <p:spPr/>
        <p:txBody>
          <a:bodyPr/>
          <a:lstStyle/>
          <a:p>
            <a:fld id="{181E2E9C-E488-4B86-85A5-ADDFBE8428F4}" type="slidenum">
              <a:rPr lang="en-US" smtClean="0"/>
              <a:t>7</a:t>
            </a:fld>
            <a:endParaRPr lang="en-US"/>
          </a:p>
        </p:txBody>
      </p:sp>
    </p:spTree>
    <p:extLst>
      <p:ext uri="{BB962C8B-B14F-4D97-AF65-F5344CB8AC3E}">
        <p14:creationId xmlns:p14="http://schemas.microsoft.com/office/powerpoint/2010/main" val="3142873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Step1: </a:t>
            </a:r>
            <a:r>
              <a:rPr lang="en-US" sz="1200" kern="1200" dirty="0">
                <a:solidFill>
                  <a:schemeClr val="tx1"/>
                </a:solidFill>
                <a:effectLst/>
                <a:latin typeface="+mn-lt"/>
                <a:ea typeface="+mn-ea"/>
                <a:cs typeface="+mn-cs"/>
              </a:rPr>
              <a:t>The L-1 application lists the name of the principal(s) the lobbyist will be working for, as well as the subject(s) or issue(s) the applicant will be lobbying for or against. </a:t>
            </a:r>
          </a:p>
          <a:p>
            <a:endParaRPr lang="en-US" dirty="0"/>
          </a:p>
        </p:txBody>
      </p:sp>
      <p:sp>
        <p:nvSpPr>
          <p:cNvPr id="4" name="Slide Number Placeholder 3"/>
          <p:cNvSpPr>
            <a:spLocks noGrp="1"/>
          </p:cNvSpPr>
          <p:nvPr>
            <p:ph type="sldNum" sz="quarter" idx="5"/>
          </p:nvPr>
        </p:nvSpPr>
        <p:spPr/>
        <p:txBody>
          <a:bodyPr/>
          <a:lstStyle/>
          <a:p>
            <a:fld id="{181E2E9C-E488-4B86-85A5-ADDFBE8428F4}" type="slidenum">
              <a:rPr lang="en-US" smtClean="0"/>
              <a:t>8</a:t>
            </a:fld>
            <a:endParaRPr lang="en-US"/>
          </a:p>
        </p:txBody>
      </p:sp>
    </p:spTree>
    <p:extLst>
      <p:ext uri="{BB962C8B-B14F-4D97-AF65-F5344CB8AC3E}">
        <p14:creationId xmlns:p14="http://schemas.microsoft.com/office/powerpoint/2010/main" val="2475490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E2E9C-E488-4B86-85A5-ADDFBE8428F4}" type="slidenum">
              <a:rPr lang="en-US" smtClean="0"/>
              <a:t>9</a:t>
            </a:fld>
            <a:endParaRPr lang="en-US"/>
          </a:p>
        </p:txBody>
      </p:sp>
    </p:spTree>
    <p:extLst>
      <p:ext uri="{BB962C8B-B14F-4D97-AF65-F5344CB8AC3E}">
        <p14:creationId xmlns:p14="http://schemas.microsoft.com/office/powerpoint/2010/main" val="828407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E2E9C-E488-4B86-85A5-ADDFBE8428F4}" type="slidenum">
              <a:rPr lang="en-US" smtClean="0"/>
              <a:t>13</a:t>
            </a:fld>
            <a:endParaRPr lang="en-US"/>
          </a:p>
        </p:txBody>
      </p:sp>
    </p:spTree>
    <p:extLst>
      <p:ext uri="{BB962C8B-B14F-4D97-AF65-F5344CB8AC3E}">
        <p14:creationId xmlns:p14="http://schemas.microsoft.com/office/powerpoint/2010/main" val="180406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8ABE3C1-DBE1-495D-B57B-2849774B866A}" type="datetimeFigureOut">
              <a:rPr lang="en-US" smtClean="0"/>
              <a:t>11/19/2024</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6D22F896-40B5-4ADD-8801-0D06FADFA095}" type="slidenum">
              <a:rPr lang="en-US" smtClean="0"/>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2346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523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81202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85614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30578ACC-22D6-47C1-A373-4FD133E34F3C}" type="datetimeFigureOut">
              <a:rPr lang="en-US" smtClean="0"/>
              <a:t>11/19/2024</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6D22F896-40B5-4ADD-8801-0D06FADFA095}" type="slidenum">
              <a:rPr lang="en-US" smtClean="0"/>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56447015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87402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612452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561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0045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E331444B-B92B-4E27-8C94-BB93EAF5CB18}" type="datetimeFigureOut">
              <a:rPr lang="en-US" smtClean="0"/>
              <a:t>11/19/2024</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6D22F896-40B5-4ADD-8801-0D06FADFA095}" type="slidenum">
              <a:rPr lang="en-US" smtClean="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2832692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363EFA5E-FA76-400D-B3DC-F0BA90E6D107}" type="datetimeFigureOut">
              <a:rPr lang="en-US" smtClean="0"/>
              <a:t>11/19/2024</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861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D6E9DEC-419B-4CC5-A080-3B06BD5A8291}" type="datetimeFigureOut">
              <a:rPr lang="en-US" smtClean="0"/>
              <a:t>11/19/2024</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6D22F896-40B5-4ADD-8801-0D06FADFA095}" type="slidenum">
              <a:rPr lang="en-US" smtClean="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522956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lobbyist-ext.mt.gov/LobbyistRegistration/landi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cppcompliance@mt.gov"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7.jpg"/><Relationship Id="rId4" Type="http://schemas.openxmlformats.org/officeDocument/2006/relationships/hyperlink" Target="https://politicalpractices.mt.gov/Home/Legislative-Session-and-Lobbying/"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leg.mt.gov/bills/mca/title_0050/chapter_0070/part_0010/section_0020/0050-0070-0010-0020.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leg.mt.gov/bills/mca/title_0050/chapter_0070/part_0010/section_0020/0050-0070-0010-0020.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customXml" Target="../ink/ink1.xml"/><Relationship Id="rId1" Type="http://schemas.openxmlformats.org/officeDocument/2006/relationships/slideLayout" Target="../slideLayouts/slideLayout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2" Type="http://schemas.openxmlformats.org/officeDocument/2006/relationships/hyperlink" Target="https://leg.mt.gov/bills/mca/title_0050/chapter_0070/part_0010/section_0020/0050-0070-0010-0020.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customXml" Target="../ink/ink2.xml"/><Relationship Id="rId1" Type="http://schemas.openxmlformats.org/officeDocument/2006/relationships/slideLayout" Target="../slideLayouts/slideLayout5.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415DEDD7-7B31-4EF1-B7C7-5AEE3208C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EC130-6B3C-4AE0-B6FD-81EA756A55E4}"/>
              </a:ext>
            </a:extLst>
          </p:cNvPr>
          <p:cNvSpPr>
            <a:spLocks noGrp="1"/>
          </p:cNvSpPr>
          <p:nvPr>
            <p:ph type="ctrTitle"/>
          </p:nvPr>
        </p:nvSpPr>
        <p:spPr>
          <a:xfrm>
            <a:off x="644849" y="954923"/>
            <a:ext cx="5875694" cy="4656552"/>
          </a:xfrm>
        </p:spPr>
        <p:txBody>
          <a:bodyPr>
            <a:normAutofit/>
          </a:bodyPr>
          <a:lstStyle/>
          <a:p>
            <a:r>
              <a:rPr lang="en-US" sz="4800" dirty="0"/>
              <a:t>Lobbying and Montana’s 2025 legislative session</a:t>
            </a:r>
          </a:p>
        </p:txBody>
      </p:sp>
      <p:sp>
        <p:nvSpPr>
          <p:cNvPr id="62" name="Freeform 22">
            <a:extLst>
              <a:ext uri="{FF2B5EF4-FFF2-40B4-BE49-F238E27FC236}">
                <a16:creationId xmlns:a16="http://schemas.microsoft.com/office/drawing/2014/main" id="{80F81674-F7C3-4C78-B984-2851EFB602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flipH="1">
            <a:off x="6909478" y="0"/>
            <a:ext cx="5282519" cy="6858000"/>
          </a:xfrm>
          <a:custGeom>
            <a:avLst/>
            <a:gdLst>
              <a:gd name="connsiteX0" fmla="*/ 0 w 4992864"/>
              <a:gd name="connsiteY0" fmla="*/ 0 h 6858000"/>
              <a:gd name="connsiteX1" fmla="*/ 4813476 w 4992864"/>
              <a:gd name="connsiteY1" fmla="*/ 0 h 6858000"/>
              <a:gd name="connsiteX2" fmla="*/ 4818239 w 4992864"/>
              <a:gd name="connsiteY2" fmla="*/ 66675 h 6858000"/>
              <a:gd name="connsiteX3" fmla="*/ 4826176 w 4992864"/>
              <a:gd name="connsiteY3" fmla="*/ 122237 h 6858000"/>
              <a:gd name="connsiteX4" fmla="*/ 4835701 w 4992864"/>
              <a:gd name="connsiteY4" fmla="*/ 174625 h 6858000"/>
              <a:gd name="connsiteX5" fmla="*/ 4851576 w 4992864"/>
              <a:gd name="connsiteY5" fmla="*/ 217487 h 6858000"/>
              <a:gd name="connsiteX6" fmla="*/ 4867451 w 4992864"/>
              <a:gd name="connsiteY6" fmla="*/ 260350 h 6858000"/>
              <a:gd name="connsiteX7" fmla="*/ 4886501 w 4992864"/>
              <a:gd name="connsiteY7" fmla="*/ 296862 h 6858000"/>
              <a:gd name="connsiteX8" fmla="*/ 4905551 w 4992864"/>
              <a:gd name="connsiteY8" fmla="*/ 334962 h 6858000"/>
              <a:gd name="connsiteX9" fmla="*/ 4923014 w 4992864"/>
              <a:gd name="connsiteY9" fmla="*/ 369887 h 6858000"/>
              <a:gd name="connsiteX10" fmla="*/ 4940476 w 4992864"/>
              <a:gd name="connsiteY10" fmla="*/ 409575 h 6858000"/>
              <a:gd name="connsiteX11" fmla="*/ 4956351 w 4992864"/>
              <a:gd name="connsiteY11" fmla="*/ 450850 h 6858000"/>
              <a:gd name="connsiteX12" fmla="*/ 4970639 w 4992864"/>
              <a:gd name="connsiteY12" fmla="*/ 496887 h 6858000"/>
              <a:gd name="connsiteX13" fmla="*/ 4981751 w 4992864"/>
              <a:gd name="connsiteY13" fmla="*/ 546100 h 6858000"/>
              <a:gd name="connsiteX14" fmla="*/ 4989689 w 4992864"/>
              <a:gd name="connsiteY14" fmla="*/ 606425 h 6858000"/>
              <a:gd name="connsiteX15" fmla="*/ 4992864 w 4992864"/>
              <a:gd name="connsiteY15" fmla="*/ 673100 h 6858000"/>
              <a:gd name="connsiteX16" fmla="*/ 4989689 w 4992864"/>
              <a:gd name="connsiteY16" fmla="*/ 744537 h 6858000"/>
              <a:gd name="connsiteX17" fmla="*/ 4981751 w 4992864"/>
              <a:gd name="connsiteY17" fmla="*/ 801687 h 6858000"/>
              <a:gd name="connsiteX18" fmla="*/ 4970639 w 4992864"/>
              <a:gd name="connsiteY18" fmla="*/ 854075 h 6858000"/>
              <a:gd name="connsiteX19" fmla="*/ 4956351 w 4992864"/>
              <a:gd name="connsiteY19" fmla="*/ 901700 h 6858000"/>
              <a:gd name="connsiteX20" fmla="*/ 4940476 w 4992864"/>
              <a:gd name="connsiteY20" fmla="*/ 942975 h 6858000"/>
              <a:gd name="connsiteX21" fmla="*/ 4921426 w 4992864"/>
              <a:gd name="connsiteY21" fmla="*/ 981075 h 6858000"/>
              <a:gd name="connsiteX22" fmla="*/ 4902376 w 4992864"/>
              <a:gd name="connsiteY22" fmla="*/ 1017587 h 6858000"/>
              <a:gd name="connsiteX23" fmla="*/ 4883326 w 4992864"/>
              <a:gd name="connsiteY23" fmla="*/ 1055687 h 6858000"/>
              <a:gd name="connsiteX24" fmla="*/ 4865864 w 4992864"/>
              <a:gd name="connsiteY24" fmla="*/ 1095375 h 6858000"/>
              <a:gd name="connsiteX25" fmla="*/ 4848401 w 4992864"/>
              <a:gd name="connsiteY25" fmla="*/ 1136650 h 6858000"/>
              <a:gd name="connsiteX26" fmla="*/ 4834114 w 4992864"/>
              <a:gd name="connsiteY26" fmla="*/ 1182687 h 6858000"/>
              <a:gd name="connsiteX27" fmla="*/ 4824589 w 4992864"/>
              <a:gd name="connsiteY27" fmla="*/ 1235075 h 6858000"/>
              <a:gd name="connsiteX28" fmla="*/ 4815064 w 4992864"/>
              <a:gd name="connsiteY28" fmla="*/ 1295400 h 6858000"/>
              <a:gd name="connsiteX29" fmla="*/ 4813476 w 4992864"/>
              <a:gd name="connsiteY29" fmla="*/ 1363662 h 6858000"/>
              <a:gd name="connsiteX30" fmla="*/ 4815064 w 4992864"/>
              <a:gd name="connsiteY30" fmla="*/ 1431925 h 6858000"/>
              <a:gd name="connsiteX31" fmla="*/ 4824589 w 4992864"/>
              <a:gd name="connsiteY31" fmla="*/ 1492250 h 6858000"/>
              <a:gd name="connsiteX32" fmla="*/ 4834114 w 4992864"/>
              <a:gd name="connsiteY32" fmla="*/ 1544637 h 6858000"/>
              <a:gd name="connsiteX33" fmla="*/ 4848401 w 4992864"/>
              <a:gd name="connsiteY33" fmla="*/ 1589087 h 6858000"/>
              <a:gd name="connsiteX34" fmla="*/ 4865864 w 4992864"/>
              <a:gd name="connsiteY34" fmla="*/ 1631950 h 6858000"/>
              <a:gd name="connsiteX35" fmla="*/ 4883326 w 4992864"/>
              <a:gd name="connsiteY35" fmla="*/ 1671637 h 6858000"/>
              <a:gd name="connsiteX36" fmla="*/ 4902376 w 4992864"/>
              <a:gd name="connsiteY36" fmla="*/ 1708150 h 6858000"/>
              <a:gd name="connsiteX37" fmla="*/ 4921426 w 4992864"/>
              <a:gd name="connsiteY37" fmla="*/ 1743075 h 6858000"/>
              <a:gd name="connsiteX38" fmla="*/ 4940476 w 4992864"/>
              <a:gd name="connsiteY38" fmla="*/ 1782762 h 6858000"/>
              <a:gd name="connsiteX39" fmla="*/ 4956351 w 4992864"/>
              <a:gd name="connsiteY39" fmla="*/ 1824037 h 6858000"/>
              <a:gd name="connsiteX40" fmla="*/ 4970639 w 4992864"/>
              <a:gd name="connsiteY40" fmla="*/ 1870075 h 6858000"/>
              <a:gd name="connsiteX41" fmla="*/ 4981751 w 4992864"/>
              <a:gd name="connsiteY41" fmla="*/ 1922462 h 6858000"/>
              <a:gd name="connsiteX42" fmla="*/ 4989689 w 4992864"/>
              <a:gd name="connsiteY42" fmla="*/ 1982787 h 6858000"/>
              <a:gd name="connsiteX43" fmla="*/ 4992864 w 4992864"/>
              <a:gd name="connsiteY43" fmla="*/ 2051050 h 6858000"/>
              <a:gd name="connsiteX44" fmla="*/ 4989689 w 4992864"/>
              <a:gd name="connsiteY44" fmla="*/ 2119312 h 6858000"/>
              <a:gd name="connsiteX45" fmla="*/ 4981751 w 4992864"/>
              <a:gd name="connsiteY45" fmla="*/ 2179637 h 6858000"/>
              <a:gd name="connsiteX46" fmla="*/ 4970639 w 4992864"/>
              <a:gd name="connsiteY46" fmla="*/ 2232025 h 6858000"/>
              <a:gd name="connsiteX47" fmla="*/ 4956351 w 4992864"/>
              <a:gd name="connsiteY47" fmla="*/ 2278062 h 6858000"/>
              <a:gd name="connsiteX48" fmla="*/ 4940476 w 4992864"/>
              <a:gd name="connsiteY48" fmla="*/ 2319337 h 6858000"/>
              <a:gd name="connsiteX49" fmla="*/ 4921426 w 4992864"/>
              <a:gd name="connsiteY49" fmla="*/ 2359025 h 6858000"/>
              <a:gd name="connsiteX50" fmla="*/ 4902376 w 4992864"/>
              <a:gd name="connsiteY50" fmla="*/ 2395537 h 6858000"/>
              <a:gd name="connsiteX51" fmla="*/ 4883326 w 4992864"/>
              <a:gd name="connsiteY51" fmla="*/ 2433637 h 6858000"/>
              <a:gd name="connsiteX52" fmla="*/ 4865864 w 4992864"/>
              <a:gd name="connsiteY52" fmla="*/ 2471737 h 6858000"/>
              <a:gd name="connsiteX53" fmla="*/ 4848401 w 4992864"/>
              <a:gd name="connsiteY53" fmla="*/ 2513012 h 6858000"/>
              <a:gd name="connsiteX54" fmla="*/ 4834114 w 4992864"/>
              <a:gd name="connsiteY54" fmla="*/ 2560637 h 6858000"/>
              <a:gd name="connsiteX55" fmla="*/ 4824589 w 4992864"/>
              <a:gd name="connsiteY55" fmla="*/ 2613025 h 6858000"/>
              <a:gd name="connsiteX56" fmla="*/ 4815064 w 4992864"/>
              <a:gd name="connsiteY56" fmla="*/ 2671762 h 6858000"/>
              <a:gd name="connsiteX57" fmla="*/ 4813476 w 4992864"/>
              <a:gd name="connsiteY57" fmla="*/ 2741612 h 6858000"/>
              <a:gd name="connsiteX58" fmla="*/ 4815064 w 4992864"/>
              <a:gd name="connsiteY58" fmla="*/ 2809875 h 6858000"/>
              <a:gd name="connsiteX59" fmla="*/ 4824589 w 4992864"/>
              <a:gd name="connsiteY59" fmla="*/ 2868612 h 6858000"/>
              <a:gd name="connsiteX60" fmla="*/ 4834114 w 4992864"/>
              <a:gd name="connsiteY60" fmla="*/ 2922587 h 6858000"/>
              <a:gd name="connsiteX61" fmla="*/ 4848401 w 4992864"/>
              <a:gd name="connsiteY61" fmla="*/ 2967037 h 6858000"/>
              <a:gd name="connsiteX62" fmla="*/ 4865864 w 4992864"/>
              <a:gd name="connsiteY62" fmla="*/ 3009900 h 6858000"/>
              <a:gd name="connsiteX63" fmla="*/ 4883326 w 4992864"/>
              <a:gd name="connsiteY63" fmla="*/ 3046412 h 6858000"/>
              <a:gd name="connsiteX64" fmla="*/ 4902376 w 4992864"/>
              <a:gd name="connsiteY64" fmla="*/ 3084512 h 6858000"/>
              <a:gd name="connsiteX65" fmla="*/ 4921426 w 4992864"/>
              <a:gd name="connsiteY65" fmla="*/ 3121025 h 6858000"/>
              <a:gd name="connsiteX66" fmla="*/ 4940476 w 4992864"/>
              <a:gd name="connsiteY66" fmla="*/ 3160712 h 6858000"/>
              <a:gd name="connsiteX67" fmla="*/ 4956351 w 4992864"/>
              <a:gd name="connsiteY67" fmla="*/ 3201987 h 6858000"/>
              <a:gd name="connsiteX68" fmla="*/ 4970639 w 4992864"/>
              <a:gd name="connsiteY68" fmla="*/ 3248025 h 6858000"/>
              <a:gd name="connsiteX69" fmla="*/ 4981751 w 4992864"/>
              <a:gd name="connsiteY69" fmla="*/ 3300412 h 6858000"/>
              <a:gd name="connsiteX70" fmla="*/ 4989689 w 4992864"/>
              <a:gd name="connsiteY70" fmla="*/ 3360737 h 6858000"/>
              <a:gd name="connsiteX71" fmla="*/ 4992864 w 4992864"/>
              <a:gd name="connsiteY71" fmla="*/ 3427412 h 6858000"/>
              <a:gd name="connsiteX72" fmla="*/ 4989689 w 4992864"/>
              <a:gd name="connsiteY72" fmla="*/ 3497262 h 6858000"/>
              <a:gd name="connsiteX73" fmla="*/ 4981751 w 4992864"/>
              <a:gd name="connsiteY73" fmla="*/ 3557587 h 6858000"/>
              <a:gd name="connsiteX74" fmla="*/ 4970639 w 4992864"/>
              <a:gd name="connsiteY74" fmla="*/ 3609975 h 6858000"/>
              <a:gd name="connsiteX75" fmla="*/ 4956351 w 4992864"/>
              <a:gd name="connsiteY75" fmla="*/ 3656012 h 6858000"/>
              <a:gd name="connsiteX76" fmla="*/ 4940476 w 4992864"/>
              <a:gd name="connsiteY76" fmla="*/ 3697287 h 6858000"/>
              <a:gd name="connsiteX77" fmla="*/ 4921426 w 4992864"/>
              <a:gd name="connsiteY77" fmla="*/ 3736975 h 6858000"/>
              <a:gd name="connsiteX78" fmla="*/ 4883326 w 4992864"/>
              <a:gd name="connsiteY78" fmla="*/ 3811587 h 6858000"/>
              <a:gd name="connsiteX79" fmla="*/ 4865864 w 4992864"/>
              <a:gd name="connsiteY79" fmla="*/ 3848100 h 6858000"/>
              <a:gd name="connsiteX80" fmla="*/ 4848401 w 4992864"/>
              <a:gd name="connsiteY80" fmla="*/ 3890962 h 6858000"/>
              <a:gd name="connsiteX81" fmla="*/ 4834114 w 4992864"/>
              <a:gd name="connsiteY81" fmla="*/ 3935412 h 6858000"/>
              <a:gd name="connsiteX82" fmla="*/ 4824589 w 4992864"/>
              <a:gd name="connsiteY82" fmla="*/ 3987800 h 6858000"/>
              <a:gd name="connsiteX83" fmla="*/ 4815064 w 4992864"/>
              <a:gd name="connsiteY83" fmla="*/ 4048125 h 6858000"/>
              <a:gd name="connsiteX84" fmla="*/ 4813476 w 4992864"/>
              <a:gd name="connsiteY84" fmla="*/ 4116387 h 6858000"/>
              <a:gd name="connsiteX85" fmla="*/ 4815064 w 4992864"/>
              <a:gd name="connsiteY85" fmla="*/ 4186237 h 6858000"/>
              <a:gd name="connsiteX86" fmla="*/ 4824589 w 4992864"/>
              <a:gd name="connsiteY86" fmla="*/ 4244975 h 6858000"/>
              <a:gd name="connsiteX87" fmla="*/ 4834114 w 4992864"/>
              <a:gd name="connsiteY87" fmla="*/ 4297362 h 6858000"/>
              <a:gd name="connsiteX88" fmla="*/ 4848401 w 4992864"/>
              <a:gd name="connsiteY88" fmla="*/ 4343400 h 6858000"/>
              <a:gd name="connsiteX89" fmla="*/ 4865864 w 4992864"/>
              <a:gd name="connsiteY89" fmla="*/ 4386262 h 6858000"/>
              <a:gd name="connsiteX90" fmla="*/ 4883326 w 4992864"/>
              <a:gd name="connsiteY90" fmla="*/ 4424362 h 6858000"/>
              <a:gd name="connsiteX91" fmla="*/ 4921426 w 4992864"/>
              <a:gd name="connsiteY91" fmla="*/ 4498975 h 6858000"/>
              <a:gd name="connsiteX92" fmla="*/ 4940476 w 4992864"/>
              <a:gd name="connsiteY92" fmla="*/ 4537075 h 6858000"/>
              <a:gd name="connsiteX93" fmla="*/ 4956351 w 4992864"/>
              <a:gd name="connsiteY93" fmla="*/ 4579937 h 6858000"/>
              <a:gd name="connsiteX94" fmla="*/ 4970639 w 4992864"/>
              <a:gd name="connsiteY94" fmla="*/ 4625975 h 6858000"/>
              <a:gd name="connsiteX95" fmla="*/ 4981751 w 4992864"/>
              <a:gd name="connsiteY95" fmla="*/ 4678362 h 6858000"/>
              <a:gd name="connsiteX96" fmla="*/ 4989689 w 4992864"/>
              <a:gd name="connsiteY96" fmla="*/ 4738687 h 6858000"/>
              <a:gd name="connsiteX97" fmla="*/ 4992864 w 4992864"/>
              <a:gd name="connsiteY97" fmla="*/ 4806950 h 6858000"/>
              <a:gd name="connsiteX98" fmla="*/ 4989689 w 4992864"/>
              <a:gd name="connsiteY98" fmla="*/ 4875212 h 6858000"/>
              <a:gd name="connsiteX99" fmla="*/ 4981751 w 4992864"/>
              <a:gd name="connsiteY99" fmla="*/ 4935537 h 6858000"/>
              <a:gd name="connsiteX100" fmla="*/ 4970639 w 4992864"/>
              <a:gd name="connsiteY100" fmla="*/ 4987925 h 6858000"/>
              <a:gd name="connsiteX101" fmla="*/ 4956351 w 4992864"/>
              <a:gd name="connsiteY101" fmla="*/ 5033962 h 6858000"/>
              <a:gd name="connsiteX102" fmla="*/ 4940476 w 4992864"/>
              <a:gd name="connsiteY102" fmla="*/ 5075237 h 6858000"/>
              <a:gd name="connsiteX103" fmla="*/ 4921426 w 4992864"/>
              <a:gd name="connsiteY103" fmla="*/ 5114925 h 6858000"/>
              <a:gd name="connsiteX104" fmla="*/ 4902376 w 4992864"/>
              <a:gd name="connsiteY104" fmla="*/ 5149850 h 6858000"/>
              <a:gd name="connsiteX105" fmla="*/ 4883326 w 4992864"/>
              <a:gd name="connsiteY105" fmla="*/ 5186362 h 6858000"/>
              <a:gd name="connsiteX106" fmla="*/ 4865864 w 4992864"/>
              <a:gd name="connsiteY106" fmla="*/ 5226050 h 6858000"/>
              <a:gd name="connsiteX107" fmla="*/ 4848401 w 4992864"/>
              <a:gd name="connsiteY107" fmla="*/ 5268912 h 6858000"/>
              <a:gd name="connsiteX108" fmla="*/ 4834114 w 4992864"/>
              <a:gd name="connsiteY108" fmla="*/ 5313362 h 6858000"/>
              <a:gd name="connsiteX109" fmla="*/ 4824589 w 4992864"/>
              <a:gd name="connsiteY109" fmla="*/ 5365750 h 6858000"/>
              <a:gd name="connsiteX110" fmla="*/ 4815064 w 4992864"/>
              <a:gd name="connsiteY110" fmla="*/ 5426075 h 6858000"/>
              <a:gd name="connsiteX111" fmla="*/ 4813476 w 4992864"/>
              <a:gd name="connsiteY111" fmla="*/ 5494337 h 6858000"/>
              <a:gd name="connsiteX112" fmla="*/ 4815064 w 4992864"/>
              <a:gd name="connsiteY112" fmla="*/ 5562600 h 6858000"/>
              <a:gd name="connsiteX113" fmla="*/ 4824589 w 4992864"/>
              <a:gd name="connsiteY113" fmla="*/ 5622925 h 6858000"/>
              <a:gd name="connsiteX114" fmla="*/ 4834114 w 4992864"/>
              <a:gd name="connsiteY114" fmla="*/ 5675312 h 6858000"/>
              <a:gd name="connsiteX115" fmla="*/ 4848401 w 4992864"/>
              <a:gd name="connsiteY115" fmla="*/ 5721350 h 6858000"/>
              <a:gd name="connsiteX116" fmla="*/ 4865864 w 4992864"/>
              <a:gd name="connsiteY116" fmla="*/ 5762625 h 6858000"/>
              <a:gd name="connsiteX117" fmla="*/ 4883326 w 4992864"/>
              <a:gd name="connsiteY117" fmla="*/ 5802312 h 6858000"/>
              <a:gd name="connsiteX118" fmla="*/ 4902376 w 4992864"/>
              <a:gd name="connsiteY118" fmla="*/ 5840412 h 6858000"/>
              <a:gd name="connsiteX119" fmla="*/ 4921426 w 4992864"/>
              <a:gd name="connsiteY119" fmla="*/ 5876925 h 6858000"/>
              <a:gd name="connsiteX120" fmla="*/ 4940476 w 4992864"/>
              <a:gd name="connsiteY120" fmla="*/ 5915025 h 6858000"/>
              <a:gd name="connsiteX121" fmla="*/ 4956351 w 4992864"/>
              <a:gd name="connsiteY121" fmla="*/ 5956300 h 6858000"/>
              <a:gd name="connsiteX122" fmla="*/ 4970639 w 4992864"/>
              <a:gd name="connsiteY122" fmla="*/ 6003925 h 6858000"/>
              <a:gd name="connsiteX123" fmla="*/ 4981751 w 4992864"/>
              <a:gd name="connsiteY123" fmla="*/ 6056312 h 6858000"/>
              <a:gd name="connsiteX124" fmla="*/ 4989689 w 4992864"/>
              <a:gd name="connsiteY124" fmla="*/ 6113462 h 6858000"/>
              <a:gd name="connsiteX125" fmla="*/ 4992864 w 4992864"/>
              <a:gd name="connsiteY125" fmla="*/ 6183312 h 6858000"/>
              <a:gd name="connsiteX126" fmla="*/ 4989689 w 4992864"/>
              <a:gd name="connsiteY126" fmla="*/ 6251575 h 6858000"/>
              <a:gd name="connsiteX127" fmla="*/ 4981751 w 4992864"/>
              <a:gd name="connsiteY127" fmla="*/ 6311900 h 6858000"/>
              <a:gd name="connsiteX128" fmla="*/ 4970639 w 4992864"/>
              <a:gd name="connsiteY128" fmla="*/ 6361112 h 6858000"/>
              <a:gd name="connsiteX129" fmla="*/ 4956351 w 4992864"/>
              <a:gd name="connsiteY129" fmla="*/ 6407150 h 6858000"/>
              <a:gd name="connsiteX130" fmla="*/ 4940476 w 4992864"/>
              <a:gd name="connsiteY130" fmla="*/ 6448425 h 6858000"/>
              <a:gd name="connsiteX131" fmla="*/ 4923014 w 4992864"/>
              <a:gd name="connsiteY131" fmla="*/ 6488112 h 6858000"/>
              <a:gd name="connsiteX132" fmla="*/ 4905551 w 4992864"/>
              <a:gd name="connsiteY132" fmla="*/ 6523037 h 6858000"/>
              <a:gd name="connsiteX133" fmla="*/ 4886501 w 4992864"/>
              <a:gd name="connsiteY133" fmla="*/ 6561137 h 6858000"/>
              <a:gd name="connsiteX134" fmla="*/ 4867451 w 4992864"/>
              <a:gd name="connsiteY134" fmla="*/ 6597650 h 6858000"/>
              <a:gd name="connsiteX135" fmla="*/ 4851576 w 4992864"/>
              <a:gd name="connsiteY135" fmla="*/ 6640512 h 6858000"/>
              <a:gd name="connsiteX136" fmla="*/ 4835701 w 4992864"/>
              <a:gd name="connsiteY136" fmla="*/ 6683375 h 6858000"/>
              <a:gd name="connsiteX137" fmla="*/ 4826176 w 4992864"/>
              <a:gd name="connsiteY137" fmla="*/ 6735762 h 6858000"/>
              <a:gd name="connsiteX138" fmla="*/ 4818239 w 4992864"/>
              <a:gd name="connsiteY138" fmla="*/ 6791325 h 6858000"/>
              <a:gd name="connsiteX139" fmla="*/ 4813476 w 4992864"/>
              <a:gd name="connsiteY139" fmla="*/ 6858000 h 6858000"/>
              <a:gd name="connsiteX140" fmla="*/ 0 w 4992864"/>
              <a:gd name="connsiteY1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992864" h="6858000">
                <a:moveTo>
                  <a:pt x="0" y="0"/>
                </a:moveTo>
                <a:lnTo>
                  <a:pt x="4813476" y="0"/>
                </a:lnTo>
                <a:lnTo>
                  <a:pt x="4818239" y="66675"/>
                </a:lnTo>
                <a:lnTo>
                  <a:pt x="4826176" y="122237"/>
                </a:lnTo>
                <a:lnTo>
                  <a:pt x="4835701" y="174625"/>
                </a:lnTo>
                <a:lnTo>
                  <a:pt x="4851576" y="217487"/>
                </a:lnTo>
                <a:lnTo>
                  <a:pt x="4867451" y="260350"/>
                </a:lnTo>
                <a:lnTo>
                  <a:pt x="4886501" y="296862"/>
                </a:lnTo>
                <a:lnTo>
                  <a:pt x="4905551" y="334962"/>
                </a:lnTo>
                <a:lnTo>
                  <a:pt x="4923014" y="369887"/>
                </a:lnTo>
                <a:lnTo>
                  <a:pt x="4940476" y="409575"/>
                </a:lnTo>
                <a:lnTo>
                  <a:pt x="4956351" y="450850"/>
                </a:lnTo>
                <a:lnTo>
                  <a:pt x="4970639" y="496887"/>
                </a:lnTo>
                <a:lnTo>
                  <a:pt x="4981751" y="546100"/>
                </a:lnTo>
                <a:lnTo>
                  <a:pt x="4989689" y="606425"/>
                </a:lnTo>
                <a:lnTo>
                  <a:pt x="4992864" y="673100"/>
                </a:lnTo>
                <a:lnTo>
                  <a:pt x="4989689" y="744537"/>
                </a:lnTo>
                <a:lnTo>
                  <a:pt x="4981751" y="801687"/>
                </a:lnTo>
                <a:lnTo>
                  <a:pt x="4970639" y="854075"/>
                </a:lnTo>
                <a:lnTo>
                  <a:pt x="4956351" y="901700"/>
                </a:lnTo>
                <a:lnTo>
                  <a:pt x="4940476" y="942975"/>
                </a:lnTo>
                <a:lnTo>
                  <a:pt x="4921426" y="981075"/>
                </a:lnTo>
                <a:lnTo>
                  <a:pt x="4902376" y="1017587"/>
                </a:lnTo>
                <a:lnTo>
                  <a:pt x="4883326" y="1055687"/>
                </a:lnTo>
                <a:lnTo>
                  <a:pt x="4865864" y="1095375"/>
                </a:lnTo>
                <a:lnTo>
                  <a:pt x="4848401" y="1136650"/>
                </a:lnTo>
                <a:lnTo>
                  <a:pt x="4834114" y="1182687"/>
                </a:lnTo>
                <a:lnTo>
                  <a:pt x="4824589" y="1235075"/>
                </a:lnTo>
                <a:lnTo>
                  <a:pt x="4815064" y="1295400"/>
                </a:lnTo>
                <a:lnTo>
                  <a:pt x="4813476" y="1363662"/>
                </a:lnTo>
                <a:lnTo>
                  <a:pt x="4815064" y="1431925"/>
                </a:lnTo>
                <a:lnTo>
                  <a:pt x="4824589" y="1492250"/>
                </a:lnTo>
                <a:lnTo>
                  <a:pt x="4834114" y="1544637"/>
                </a:lnTo>
                <a:lnTo>
                  <a:pt x="4848401" y="1589087"/>
                </a:lnTo>
                <a:lnTo>
                  <a:pt x="4865864" y="1631950"/>
                </a:lnTo>
                <a:lnTo>
                  <a:pt x="4883326" y="1671637"/>
                </a:lnTo>
                <a:lnTo>
                  <a:pt x="4902376" y="1708150"/>
                </a:lnTo>
                <a:lnTo>
                  <a:pt x="4921426" y="1743075"/>
                </a:lnTo>
                <a:lnTo>
                  <a:pt x="4940476" y="1782762"/>
                </a:lnTo>
                <a:lnTo>
                  <a:pt x="4956351" y="1824037"/>
                </a:lnTo>
                <a:lnTo>
                  <a:pt x="4970639" y="1870075"/>
                </a:lnTo>
                <a:lnTo>
                  <a:pt x="4981751" y="1922462"/>
                </a:lnTo>
                <a:lnTo>
                  <a:pt x="4989689" y="1982787"/>
                </a:lnTo>
                <a:lnTo>
                  <a:pt x="4992864" y="2051050"/>
                </a:lnTo>
                <a:lnTo>
                  <a:pt x="4989689" y="2119312"/>
                </a:lnTo>
                <a:lnTo>
                  <a:pt x="4981751" y="2179637"/>
                </a:lnTo>
                <a:lnTo>
                  <a:pt x="4970639" y="2232025"/>
                </a:lnTo>
                <a:lnTo>
                  <a:pt x="4956351" y="2278062"/>
                </a:lnTo>
                <a:lnTo>
                  <a:pt x="4940476" y="2319337"/>
                </a:lnTo>
                <a:lnTo>
                  <a:pt x="4921426" y="2359025"/>
                </a:lnTo>
                <a:lnTo>
                  <a:pt x="4902376" y="2395537"/>
                </a:lnTo>
                <a:lnTo>
                  <a:pt x="4883326" y="2433637"/>
                </a:lnTo>
                <a:lnTo>
                  <a:pt x="4865864" y="2471737"/>
                </a:lnTo>
                <a:lnTo>
                  <a:pt x="4848401" y="2513012"/>
                </a:lnTo>
                <a:lnTo>
                  <a:pt x="4834114" y="2560637"/>
                </a:lnTo>
                <a:lnTo>
                  <a:pt x="4824589" y="2613025"/>
                </a:lnTo>
                <a:lnTo>
                  <a:pt x="4815064" y="2671762"/>
                </a:lnTo>
                <a:lnTo>
                  <a:pt x="4813476" y="2741612"/>
                </a:lnTo>
                <a:lnTo>
                  <a:pt x="4815064" y="2809875"/>
                </a:lnTo>
                <a:lnTo>
                  <a:pt x="4824589" y="2868612"/>
                </a:lnTo>
                <a:lnTo>
                  <a:pt x="4834114" y="2922587"/>
                </a:lnTo>
                <a:lnTo>
                  <a:pt x="4848401" y="2967037"/>
                </a:lnTo>
                <a:lnTo>
                  <a:pt x="4865864" y="3009900"/>
                </a:lnTo>
                <a:lnTo>
                  <a:pt x="4883326" y="3046412"/>
                </a:lnTo>
                <a:lnTo>
                  <a:pt x="4902376" y="3084512"/>
                </a:lnTo>
                <a:lnTo>
                  <a:pt x="4921426" y="3121025"/>
                </a:lnTo>
                <a:lnTo>
                  <a:pt x="4940476" y="3160712"/>
                </a:lnTo>
                <a:lnTo>
                  <a:pt x="4956351" y="3201987"/>
                </a:lnTo>
                <a:lnTo>
                  <a:pt x="4970639" y="3248025"/>
                </a:lnTo>
                <a:lnTo>
                  <a:pt x="4981751" y="3300412"/>
                </a:lnTo>
                <a:lnTo>
                  <a:pt x="4989689" y="3360737"/>
                </a:lnTo>
                <a:lnTo>
                  <a:pt x="4992864" y="3427412"/>
                </a:lnTo>
                <a:lnTo>
                  <a:pt x="4989689" y="3497262"/>
                </a:lnTo>
                <a:lnTo>
                  <a:pt x="4981751" y="3557587"/>
                </a:lnTo>
                <a:lnTo>
                  <a:pt x="4970639" y="3609975"/>
                </a:lnTo>
                <a:lnTo>
                  <a:pt x="4956351" y="3656012"/>
                </a:lnTo>
                <a:lnTo>
                  <a:pt x="4940476" y="3697287"/>
                </a:lnTo>
                <a:lnTo>
                  <a:pt x="4921426" y="3736975"/>
                </a:lnTo>
                <a:lnTo>
                  <a:pt x="4883326" y="3811587"/>
                </a:lnTo>
                <a:lnTo>
                  <a:pt x="4865864" y="3848100"/>
                </a:lnTo>
                <a:lnTo>
                  <a:pt x="4848401" y="3890962"/>
                </a:lnTo>
                <a:lnTo>
                  <a:pt x="4834114" y="3935412"/>
                </a:lnTo>
                <a:lnTo>
                  <a:pt x="4824589" y="3987800"/>
                </a:lnTo>
                <a:lnTo>
                  <a:pt x="4815064" y="4048125"/>
                </a:lnTo>
                <a:lnTo>
                  <a:pt x="4813476" y="4116387"/>
                </a:lnTo>
                <a:lnTo>
                  <a:pt x="4815064" y="4186237"/>
                </a:lnTo>
                <a:lnTo>
                  <a:pt x="4824589" y="4244975"/>
                </a:lnTo>
                <a:lnTo>
                  <a:pt x="4834114" y="4297362"/>
                </a:lnTo>
                <a:lnTo>
                  <a:pt x="4848401" y="4343400"/>
                </a:lnTo>
                <a:lnTo>
                  <a:pt x="4865864" y="4386262"/>
                </a:lnTo>
                <a:lnTo>
                  <a:pt x="4883326" y="4424362"/>
                </a:lnTo>
                <a:lnTo>
                  <a:pt x="4921426" y="4498975"/>
                </a:lnTo>
                <a:lnTo>
                  <a:pt x="4940476" y="4537075"/>
                </a:lnTo>
                <a:lnTo>
                  <a:pt x="4956351" y="4579937"/>
                </a:lnTo>
                <a:lnTo>
                  <a:pt x="4970639" y="4625975"/>
                </a:lnTo>
                <a:lnTo>
                  <a:pt x="4981751" y="4678362"/>
                </a:lnTo>
                <a:lnTo>
                  <a:pt x="4989689" y="4738687"/>
                </a:lnTo>
                <a:lnTo>
                  <a:pt x="4992864" y="4806950"/>
                </a:lnTo>
                <a:lnTo>
                  <a:pt x="4989689" y="4875212"/>
                </a:lnTo>
                <a:lnTo>
                  <a:pt x="4981751" y="4935537"/>
                </a:lnTo>
                <a:lnTo>
                  <a:pt x="4970639" y="4987925"/>
                </a:lnTo>
                <a:lnTo>
                  <a:pt x="4956351" y="5033962"/>
                </a:lnTo>
                <a:lnTo>
                  <a:pt x="4940476" y="5075237"/>
                </a:lnTo>
                <a:lnTo>
                  <a:pt x="4921426" y="5114925"/>
                </a:lnTo>
                <a:lnTo>
                  <a:pt x="4902376" y="5149850"/>
                </a:lnTo>
                <a:lnTo>
                  <a:pt x="4883326" y="5186362"/>
                </a:lnTo>
                <a:lnTo>
                  <a:pt x="4865864" y="5226050"/>
                </a:lnTo>
                <a:lnTo>
                  <a:pt x="4848401" y="5268912"/>
                </a:lnTo>
                <a:lnTo>
                  <a:pt x="4834114" y="5313362"/>
                </a:lnTo>
                <a:lnTo>
                  <a:pt x="4824589" y="5365750"/>
                </a:lnTo>
                <a:lnTo>
                  <a:pt x="4815064" y="5426075"/>
                </a:lnTo>
                <a:lnTo>
                  <a:pt x="4813476" y="5494337"/>
                </a:lnTo>
                <a:lnTo>
                  <a:pt x="4815064" y="5562600"/>
                </a:lnTo>
                <a:lnTo>
                  <a:pt x="4824589" y="5622925"/>
                </a:lnTo>
                <a:lnTo>
                  <a:pt x="4834114" y="5675312"/>
                </a:lnTo>
                <a:lnTo>
                  <a:pt x="4848401" y="5721350"/>
                </a:lnTo>
                <a:lnTo>
                  <a:pt x="4865864" y="5762625"/>
                </a:lnTo>
                <a:lnTo>
                  <a:pt x="4883326" y="5802312"/>
                </a:lnTo>
                <a:lnTo>
                  <a:pt x="4902376" y="5840412"/>
                </a:lnTo>
                <a:lnTo>
                  <a:pt x="4921426" y="5876925"/>
                </a:lnTo>
                <a:lnTo>
                  <a:pt x="4940476" y="5915025"/>
                </a:lnTo>
                <a:lnTo>
                  <a:pt x="4956351" y="5956300"/>
                </a:lnTo>
                <a:lnTo>
                  <a:pt x="4970639" y="6003925"/>
                </a:lnTo>
                <a:lnTo>
                  <a:pt x="4981751" y="6056312"/>
                </a:lnTo>
                <a:lnTo>
                  <a:pt x="4989689" y="6113462"/>
                </a:lnTo>
                <a:lnTo>
                  <a:pt x="4992864" y="6183312"/>
                </a:lnTo>
                <a:lnTo>
                  <a:pt x="4989689" y="6251575"/>
                </a:lnTo>
                <a:lnTo>
                  <a:pt x="4981751" y="6311900"/>
                </a:lnTo>
                <a:lnTo>
                  <a:pt x="4970639" y="6361112"/>
                </a:lnTo>
                <a:lnTo>
                  <a:pt x="4956351" y="6407150"/>
                </a:lnTo>
                <a:lnTo>
                  <a:pt x="4940476" y="6448425"/>
                </a:lnTo>
                <a:lnTo>
                  <a:pt x="4923014" y="6488112"/>
                </a:lnTo>
                <a:lnTo>
                  <a:pt x="4905551" y="6523037"/>
                </a:lnTo>
                <a:lnTo>
                  <a:pt x="4886501" y="6561137"/>
                </a:lnTo>
                <a:lnTo>
                  <a:pt x="4867451" y="6597650"/>
                </a:lnTo>
                <a:lnTo>
                  <a:pt x="4851576" y="6640512"/>
                </a:lnTo>
                <a:lnTo>
                  <a:pt x="4835701" y="6683375"/>
                </a:lnTo>
                <a:lnTo>
                  <a:pt x="4826176" y="6735762"/>
                </a:lnTo>
                <a:lnTo>
                  <a:pt x="4818239" y="6791325"/>
                </a:lnTo>
                <a:lnTo>
                  <a:pt x="4813476" y="6858000"/>
                </a:lnTo>
                <a:lnTo>
                  <a:pt x="0" y="6858000"/>
                </a:lnTo>
                <a:close/>
              </a:path>
            </a:pathLst>
          </a:custGeom>
          <a:solidFill>
            <a:schemeClr val="bg1"/>
          </a:solidFill>
          <a:ln w="0">
            <a:noFill/>
            <a:prstDash val="solid"/>
            <a:round/>
            <a:headEnd/>
            <a:tailEnd/>
          </a:ln>
        </p:spPr>
        <p:txBody>
          <a:bodyPr/>
          <a:lstStyle/>
          <a:p>
            <a:endParaRPr lang="en-US"/>
          </a:p>
        </p:txBody>
      </p:sp>
      <p:pic>
        <p:nvPicPr>
          <p:cNvPr id="22" name="Picture 21" descr="A picture containing building, clock&#10;&#10;Description generated with high confidence">
            <a:extLst>
              <a:ext uri="{FF2B5EF4-FFF2-40B4-BE49-F238E27FC236}">
                <a16:creationId xmlns:a16="http://schemas.microsoft.com/office/drawing/2014/main" id="{9A54BF48-A268-4557-AA92-1FB1F19A81BF}"/>
              </a:ext>
            </a:extLst>
          </p:cNvPr>
          <p:cNvPicPr>
            <a:picLocks noChangeAspect="1"/>
          </p:cNvPicPr>
          <p:nvPr/>
        </p:nvPicPr>
        <p:blipFill rotWithShape="1">
          <a:blip r:embed="rId2"/>
          <a:srcRect l="2054" r="2383" b="-3"/>
          <a:stretch/>
        </p:blipFill>
        <p:spPr>
          <a:xfrm>
            <a:off x="7552944" y="643464"/>
            <a:ext cx="3995589" cy="5574989"/>
          </a:xfrm>
          <a:prstGeom prst="rect">
            <a:avLst/>
          </a:prstGeom>
        </p:spPr>
      </p:pic>
    </p:spTree>
    <p:extLst>
      <p:ext uri="{BB962C8B-B14F-4D97-AF65-F5344CB8AC3E}">
        <p14:creationId xmlns:p14="http://schemas.microsoft.com/office/powerpoint/2010/main" val="2300859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3F6F2-6A8B-4D2E-AE99-365710D71B95}"/>
              </a:ext>
            </a:extLst>
          </p:cNvPr>
          <p:cNvSpPr>
            <a:spLocks noGrp="1"/>
          </p:cNvSpPr>
          <p:nvPr>
            <p:ph type="title"/>
          </p:nvPr>
        </p:nvSpPr>
        <p:spPr/>
        <p:txBody>
          <a:bodyPr>
            <a:normAutofit/>
          </a:bodyPr>
          <a:lstStyle/>
          <a:p>
            <a:r>
              <a:rPr lang="en-US" dirty="0"/>
              <a:t>Principals to file finance reports with </a:t>
            </a:r>
            <a:r>
              <a:rPr lang="en-US" dirty="0" err="1"/>
              <a:t>Copp</a:t>
            </a:r>
            <a:r>
              <a:rPr lang="en-US" dirty="0"/>
              <a:t>!</a:t>
            </a:r>
          </a:p>
        </p:txBody>
      </p:sp>
      <p:sp>
        <p:nvSpPr>
          <p:cNvPr id="3" name="Content Placeholder 2">
            <a:extLst>
              <a:ext uri="{FF2B5EF4-FFF2-40B4-BE49-F238E27FC236}">
                <a16:creationId xmlns:a16="http://schemas.microsoft.com/office/drawing/2014/main" id="{113AC837-A5B9-4C3D-BA38-68195FECD5DF}"/>
              </a:ext>
            </a:extLst>
          </p:cNvPr>
          <p:cNvSpPr>
            <a:spLocks noGrp="1"/>
          </p:cNvSpPr>
          <p:nvPr>
            <p:ph idx="1"/>
          </p:nvPr>
        </p:nvSpPr>
        <p:spPr>
          <a:xfrm>
            <a:off x="1361243" y="2064059"/>
            <a:ext cx="10178322" cy="767917"/>
          </a:xfrm>
        </p:spPr>
        <p:txBody>
          <a:bodyPr/>
          <a:lstStyle/>
          <a:p>
            <a:pPr marL="0" indent="0">
              <a:buNone/>
            </a:pPr>
            <a:r>
              <a:rPr lang="en-US" b="1" i="1" u="sng" dirty="0">
                <a:solidFill>
                  <a:srgbClr val="00B050"/>
                </a:solidFill>
                <a:latin typeface="Bookman Old Style" panose="02050604050505020204" pitchFamily="18" charset="0"/>
              </a:rPr>
              <a:t>All</a:t>
            </a:r>
            <a:r>
              <a:rPr lang="en-US" b="1" dirty="0">
                <a:solidFill>
                  <a:srgbClr val="00B050"/>
                </a:solidFill>
                <a:latin typeface="Bookman Old Style" panose="02050604050505020204" pitchFamily="18" charset="0"/>
              </a:rPr>
              <a:t> registered Principals are required to periodically report lobbying payments made to support or assist lobbying activity</a:t>
            </a:r>
            <a:r>
              <a:rPr lang="en-US" dirty="0">
                <a:solidFill>
                  <a:srgbClr val="00B050"/>
                </a:solidFill>
                <a:latin typeface="Bookman Old Style" panose="02050604050505020204" pitchFamily="18" charset="0"/>
              </a:rPr>
              <a:t> </a:t>
            </a:r>
            <a:r>
              <a:rPr lang="en-US" b="1" dirty="0">
                <a:solidFill>
                  <a:srgbClr val="00B050"/>
                </a:solidFill>
                <a:latin typeface="Bookman Old Style" panose="02050604050505020204" pitchFamily="18" charset="0"/>
              </a:rPr>
              <a:t>via form L-5!</a:t>
            </a:r>
            <a:endParaRPr lang="en-US" dirty="0">
              <a:solidFill>
                <a:srgbClr val="00B050"/>
              </a:solidFill>
              <a:latin typeface="Bookman Old Style" panose="02050604050505020204" pitchFamily="18" charset="0"/>
            </a:endParaRPr>
          </a:p>
        </p:txBody>
      </p:sp>
      <p:sp>
        <p:nvSpPr>
          <p:cNvPr id="4" name="Rectangle 3">
            <a:extLst>
              <a:ext uri="{FF2B5EF4-FFF2-40B4-BE49-F238E27FC236}">
                <a16:creationId xmlns:a16="http://schemas.microsoft.com/office/drawing/2014/main" id="{128C3E5E-3180-41FF-A41A-4DDFD31FBA15}"/>
              </a:ext>
            </a:extLst>
          </p:cNvPr>
          <p:cNvSpPr/>
          <p:nvPr/>
        </p:nvSpPr>
        <p:spPr>
          <a:xfrm>
            <a:off x="1361243" y="3182619"/>
            <a:ext cx="9256450" cy="3139321"/>
          </a:xfrm>
          <a:prstGeom prst="rect">
            <a:avLst/>
          </a:prstGeom>
        </p:spPr>
        <p:txBody>
          <a:bodyPr wrap="square">
            <a:spAutoFit/>
          </a:bodyPr>
          <a:lstStyle/>
          <a:p>
            <a:r>
              <a:rPr lang="en-US" b="1" dirty="0"/>
              <a:t>The L-5 report tracks:</a:t>
            </a:r>
          </a:p>
          <a:p>
            <a:pPr marL="285750" lvl="0" indent="-285750">
              <a:buFont typeface="Arial" panose="020B0604020202020204" pitchFamily="34" charset="0"/>
              <a:buChar char="•"/>
            </a:pPr>
            <a:r>
              <a:rPr lang="en-US" dirty="0"/>
              <a:t>Payments or other monetary compensation provided to the lobbyist/s authorized to lobby on the Principal’s behalf. This includes lobbyists who are paid but will not meet the threshold amount and are not required to register with the COPP;</a:t>
            </a:r>
          </a:p>
          <a:p>
            <a:pPr marL="285750" lvl="0" indent="-285750">
              <a:buFont typeface="Arial" panose="020B0604020202020204" pitchFamily="34" charset="0"/>
              <a:buChar char="•"/>
            </a:pPr>
            <a:r>
              <a:rPr lang="en-US" dirty="0"/>
              <a:t>The cost of support staff, administrative fees (office rent, internet, etc.), or travel expenses paid to support or assist lobbying activity; </a:t>
            </a:r>
          </a:p>
          <a:p>
            <a:pPr marL="285750" lvl="0" indent="-285750">
              <a:buFont typeface="Arial" panose="020B0604020202020204" pitchFamily="34" charset="0"/>
              <a:buChar char="•"/>
            </a:pPr>
            <a:r>
              <a:rPr lang="en-US" dirty="0"/>
              <a:t>Equipment, advertising, or supplies or social expenditures used to support or assist lobbying activity; and</a:t>
            </a:r>
          </a:p>
          <a:p>
            <a:pPr marL="285750" lvl="0" indent="-285750">
              <a:buFont typeface="Arial" panose="020B0604020202020204" pitchFamily="34" charset="0"/>
              <a:buChar char="•"/>
            </a:pPr>
            <a:r>
              <a:rPr lang="en-US" dirty="0"/>
              <a:t>Expenditures associated with entertainment events (dinners, banquets, socials, etc.) meant to lobby individual members of the legislature.</a:t>
            </a:r>
          </a:p>
          <a:p>
            <a:endParaRPr lang="en-US" dirty="0"/>
          </a:p>
        </p:txBody>
      </p:sp>
    </p:spTree>
    <p:extLst>
      <p:ext uri="{BB962C8B-B14F-4D97-AF65-F5344CB8AC3E}">
        <p14:creationId xmlns:p14="http://schemas.microsoft.com/office/powerpoint/2010/main" val="2663582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9145E-6AF1-48FA-A33C-583C7D95D39D}"/>
              </a:ext>
            </a:extLst>
          </p:cNvPr>
          <p:cNvSpPr>
            <a:spLocks noGrp="1"/>
          </p:cNvSpPr>
          <p:nvPr>
            <p:ph type="title"/>
          </p:nvPr>
        </p:nvSpPr>
        <p:spPr/>
        <p:txBody>
          <a:bodyPr/>
          <a:lstStyle/>
          <a:p>
            <a:r>
              <a:rPr lang="en-US" dirty="0"/>
              <a:t>Principals to file finance reports with </a:t>
            </a:r>
            <a:r>
              <a:rPr lang="en-US" dirty="0" err="1"/>
              <a:t>Copp</a:t>
            </a:r>
            <a:r>
              <a:rPr lang="en-US" dirty="0"/>
              <a:t>!</a:t>
            </a:r>
          </a:p>
        </p:txBody>
      </p:sp>
      <p:sp>
        <p:nvSpPr>
          <p:cNvPr id="3" name="Content Placeholder 2">
            <a:extLst>
              <a:ext uri="{FF2B5EF4-FFF2-40B4-BE49-F238E27FC236}">
                <a16:creationId xmlns:a16="http://schemas.microsoft.com/office/drawing/2014/main" id="{35E2F4E8-F755-44A6-9EC5-A7D9BCFF2DB8}"/>
              </a:ext>
            </a:extLst>
          </p:cNvPr>
          <p:cNvSpPr>
            <a:spLocks noGrp="1"/>
          </p:cNvSpPr>
          <p:nvPr>
            <p:ph idx="1"/>
          </p:nvPr>
        </p:nvSpPr>
        <p:spPr/>
        <p:txBody>
          <a:bodyPr/>
          <a:lstStyle/>
          <a:p>
            <a:r>
              <a:rPr lang="en-US" dirty="0">
                <a:solidFill>
                  <a:schemeClr val="tx1"/>
                </a:solidFill>
              </a:rPr>
              <a:t>Report Due Dates:</a:t>
            </a:r>
          </a:p>
          <a:p>
            <a:pPr lvl="1"/>
            <a:r>
              <a:rPr lang="en-US" dirty="0">
                <a:solidFill>
                  <a:schemeClr val="tx1"/>
                </a:solidFill>
              </a:rPr>
              <a:t>February 15, 2025- </a:t>
            </a:r>
            <a:r>
              <a:rPr lang="en-US" b="1" dirty="0">
                <a:solidFill>
                  <a:schemeClr val="tx1"/>
                </a:solidFill>
              </a:rPr>
              <a:t>MANDATORY</a:t>
            </a:r>
            <a:r>
              <a:rPr lang="en-US" dirty="0">
                <a:solidFill>
                  <a:schemeClr val="tx1"/>
                </a:solidFill>
              </a:rPr>
              <a:t> Initial Report (covers January 2025)</a:t>
            </a:r>
          </a:p>
          <a:p>
            <a:pPr lvl="1"/>
            <a:r>
              <a:rPr lang="en-US" dirty="0">
                <a:solidFill>
                  <a:schemeClr val="tx1"/>
                </a:solidFill>
              </a:rPr>
              <a:t>March 15, 2025- February monthly report (covers February of 2025)- required only if monthly spending in February totals $5,000.00 or more</a:t>
            </a:r>
          </a:p>
          <a:p>
            <a:pPr lvl="1"/>
            <a:r>
              <a:rPr lang="en-US" dirty="0">
                <a:solidFill>
                  <a:schemeClr val="tx1"/>
                </a:solidFill>
              </a:rPr>
              <a:t>April 15, 2025- March monthly report (covers March of 2025)- required only if monthly spending in March totals $5,000.00 or more</a:t>
            </a:r>
          </a:p>
          <a:p>
            <a:pPr lvl="1"/>
            <a:r>
              <a:rPr lang="en-US" dirty="0">
                <a:solidFill>
                  <a:schemeClr val="tx1"/>
                </a:solidFill>
              </a:rPr>
              <a:t>30 days after session- </a:t>
            </a:r>
            <a:r>
              <a:rPr lang="en-US" b="1" dirty="0">
                <a:solidFill>
                  <a:schemeClr val="tx1"/>
                </a:solidFill>
              </a:rPr>
              <a:t>MANDATORY</a:t>
            </a:r>
            <a:r>
              <a:rPr lang="en-US" dirty="0">
                <a:solidFill>
                  <a:schemeClr val="tx1"/>
                </a:solidFill>
              </a:rPr>
              <a:t> Post-session report, due 30 days after the session adjourns (covers the end date of last report filed through the end of the session)</a:t>
            </a:r>
          </a:p>
          <a:p>
            <a:pPr lvl="1"/>
            <a:r>
              <a:rPr lang="en-US" dirty="0">
                <a:solidFill>
                  <a:schemeClr val="tx1"/>
                </a:solidFill>
              </a:rPr>
              <a:t>Complete calendar is available on the COPP’s website</a:t>
            </a:r>
            <a:endParaRPr lang="en-US" dirty="0">
              <a:solidFill>
                <a:srgbClr val="0070C0"/>
              </a:solidFill>
            </a:endParaRPr>
          </a:p>
        </p:txBody>
      </p:sp>
    </p:spTree>
    <p:extLst>
      <p:ext uri="{BB962C8B-B14F-4D97-AF65-F5344CB8AC3E}">
        <p14:creationId xmlns:p14="http://schemas.microsoft.com/office/powerpoint/2010/main" val="2284540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E6828-E785-4FA4-9BF0-172EED70FA41}"/>
              </a:ext>
            </a:extLst>
          </p:cNvPr>
          <p:cNvSpPr>
            <a:spLocks noGrp="1"/>
          </p:cNvSpPr>
          <p:nvPr>
            <p:ph type="title"/>
          </p:nvPr>
        </p:nvSpPr>
        <p:spPr/>
        <p:txBody>
          <a:bodyPr/>
          <a:lstStyle/>
          <a:p>
            <a:r>
              <a:rPr lang="en-US" dirty="0"/>
              <a:t>Principals to file finance reports with </a:t>
            </a:r>
            <a:r>
              <a:rPr lang="en-US" dirty="0" err="1"/>
              <a:t>Copp</a:t>
            </a:r>
            <a:r>
              <a:rPr lang="en-US" dirty="0"/>
              <a:t>!</a:t>
            </a:r>
          </a:p>
        </p:txBody>
      </p:sp>
      <p:sp>
        <p:nvSpPr>
          <p:cNvPr id="3" name="Content Placeholder 2">
            <a:extLst>
              <a:ext uri="{FF2B5EF4-FFF2-40B4-BE49-F238E27FC236}">
                <a16:creationId xmlns:a16="http://schemas.microsoft.com/office/drawing/2014/main" id="{035C850C-4550-4DED-9CD9-08C2F30401A2}"/>
              </a:ext>
            </a:extLst>
          </p:cNvPr>
          <p:cNvSpPr>
            <a:spLocks noGrp="1"/>
          </p:cNvSpPr>
          <p:nvPr>
            <p:ph idx="1"/>
          </p:nvPr>
        </p:nvSpPr>
        <p:spPr/>
        <p:txBody>
          <a:bodyPr>
            <a:normAutofit/>
          </a:bodyPr>
          <a:lstStyle/>
          <a:p>
            <a:r>
              <a:rPr lang="en-US" sz="2400" dirty="0">
                <a:solidFill>
                  <a:schemeClr val="tx1"/>
                </a:solidFill>
              </a:rPr>
              <a:t>Reports must be received by 5:00 p.m. on the due date. Reports can be filed:</a:t>
            </a:r>
          </a:p>
          <a:p>
            <a:pPr lvl="1"/>
            <a:r>
              <a:rPr lang="en-US" sz="2200" dirty="0">
                <a:solidFill>
                  <a:schemeClr val="tx1"/>
                </a:solidFill>
              </a:rPr>
              <a:t>Electronically, using the </a:t>
            </a:r>
            <a:r>
              <a:rPr lang="en-US" sz="2200" dirty="0">
                <a:solidFill>
                  <a:schemeClr val="tx1"/>
                </a:solidFill>
                <a:hlinkClick r:id="rId2"/>
              </a:rPr>
              <a:t>Principal and Lobbyist Online Reporting System</a:t>
            </a:r>
            <a:endParaRPr lang="en-US" sz="2200" dirty="0">
              <a:solidFill>
                <a:schemeClr val="tx1"/>
              </a:solidFill>
            </a:endParaRPr>
          </a:p>
          <a:p>
            <a:pPr lvl="1"/>
            <a:r>
              <a:rPr lang="en-US" sz="2200" dirty="0">
                <a:solidFill>
                  <a:schemeClr val="tx1"/>
                </a:solidFill>
              </a:rPr>
              <a:t>Hard copy (paper)- via mail (P.O. Box 202401, Helena, MT 59620-2401), fax (406-444-1643), or hand-delivery (1209 8</a:t>
            </a:r>
            <a:r>
              <a:rPr lang="en-US" sz="2200" baseline="30000" dirty="0">
                <a:solidFill>
                  <a:schemeClr val="tx1"/>
                </a:solidFill>
              </a:rPr>
              <a:t>th</a:t>
            </a:r>
            <a:r>
              <a:rPr lang="en-US" sz="2200" dirty="0">
                <a:solidFill>
                  <a:schemeClr val="tx1"/>
                </a:solidFill>
              </a:rPr>
              <a:t> Avenue, Helena, MT)</a:t>
            </a:r>
          </a:p>
          <a:p>
            <a:r>
              <a:rPr lang="en-US" sz="3200" b="1" i="1" u="sng" dirty="0">
                <a:solidFill>
                  <a:srgbClr val="00B050"/>
                </a:solidFill>
                <a:latin typeface="Bookman Old Style" panose="02050604050505020204" pitchFamily="18" charset="0"/>
              </a:rPr>
              <a:t>There is a $50/day penalty for late reports!</a:t>
            </a:r>
          </a:p>
        </p:txBody>
      </p:sp>
    </p:spTree>
    <p:extLst>
      <p:ext uri="{BB962C8B-B14F-4D97-AF65-F5344CB8AC3E}">
        <p14:creationId xmlns:p14="http://schemas.microsoft.com/office/powerpoint/2010/main" val="3596975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98A8A-612A-44C0-9E8E-8A5B900FC058}"/>
              </a:ext>
            </a:extLst>
          </p:cNvPr>
          <p:cNvSpPr>
            <a:spLocks noGrp="1"/>
          </p:cNvSpPr>
          <p:nvPr>
            <p:ph type="title"/>
          </p:nvPr>
        </p:nvSpPr>
        <p:spPr>
          <a:xfrm>
            <a:off x="1233922" y="434223"/>
            <a:ext cx="10178322" cy="1492132"/>
          </a:xfrm>
        </p:spPr>
        <p:txBody>
          <a:bodyPr/>
          <a:lstStyle/>
          <a:p>
            <a:r>
              <a:rPr lang="en-US" dirty="0"/>
              <a:t>Questions?</a:t>
            </a:r>
          </a:p>
        </p:txBody>
      </p:sp>
      <p:sp>
        <p:nvSpPr>
          <p:cNvPr id="11" name="Rectangle 10">
            <a:extLst>
              <a:ext uri="{FF2B5EF4-FFF2-40B4-BE49-F238E27FC236}">
                <a16:creationId xmlns:a16="http://schemas.microsoft.com/office/drawing/2014/main" id="{08C77853-6A74-4D2B-B70F-D5FBE18D5D7A}"/>
              </a:ext>
            </a:extLst>
          </p:cNvPr>
          <p:cNvSpPr/>
          <p:nvPr/>
        </p:nvSpPr>
        <p:spPr>
          <a:xfrm>
            <a:off x="1061292" y="1603956"/>
            <a:ext cx="6157622" cy="5016758"/>
          </a:xfrm>
          <a:prstGeom prst="rect">
            <a:avLst/>
          </a:prstGeom>
        </p:spPr>
        <p:txBody>
          <a:bodyPr wrap="square">
            <a:spAutoFit/>
          </a:bodyPr>
          <a:lstStyle/>
          <a:p>
            <a:pPr marL="457200" indent="-457200">
              <a:buFont typeface="+mj-lt"/>
              <a:buAutoNum type="arabicPeriod"/>
            </a:pPr>
            <a:r>
              <a:rPr lang="en-US" sz="3200" dirty="0"/>
              <a:t>Call us! 444-2942</a:t>
            </a:r>
          </a:p>
          <a:p>
            <a:pPr marL="457200" indent="-457200">
              <a:buFont typeface="+mj-lt"/>
              <a:buAutoNum type="arabicPeriod"/>
            </a:pPr>
            <a:r>
              <a:rPr lang="en-US" sz="3200" dirty="0"/>
              <a:t>Email us at </a:t>
            </a:r>
            <a:r>
              <a:rPr lang="en-US" sz="3200" dirty="0">
                <a:hlinkClick r:id="rId3">
                  <a:extLst>
                    <a:ext uri="{A12FA001-AC4F-418D-AE19-62706E023703}">
                      <ahyp:hlinkClr xmlns:ahyp="http://schemas.microsoft.com/office/drawing/2018/hyperlinkcolor" val="tx"/>
                    </a:ext>
                  </a:extLst>
                </a:hlinkClick>
              </a:rPr>
              <a:t>cppcompliance@mt.gov</a:t>
            </a:r>
            <a:r>
              <a:rPr lang="en-US" sz="3200" dirty="0"/>
              <a:t> or cpphelp@mt.gov</a:t>
            </a:r>
          </a:p>
          <a:p>
            <a:pPr marL="457200" indent="-457200">
              <a:buFont typeface="+mj-lt"/>
              <a:buAutoNum type="arabicPeriod"/>
            </a:pPr>
            <a:r>
              <a:rPr lang="en-US" sz="3200" dirty="0"/>
              <a:t>Check out our website, specifically the Legislative Session and Lobbying page: </a:t>
            </a:r>
            <a:r>
              <a:rPr lang="en-US" sz="3200" dirty="0">
                <a:hlinkClick r:id="rId4"/>
              </a:rPr>
              <a:t>https://politicalpractices.mt.gov/Home/Legislative-Session-and-Lobbying/</a:t>
            </a:r>
            <a:r>
              <a:rPr lang="en-US" sz="3200" dirty="0"/>
              <a:t> </a:t>
            </a:r>
          </a:p>
        </p:txBody>
      </p:sp>
      <p:pic>
        <p:nvPicPr>
          <p:cNvPr id="4" name="Picture 3" descr="A house with trees in the background&#10;&#10;Description generated with very high confidence">
            <a:extLst>
              <a:ext uri="{FF2B5EF4-FFF2-40B4-BE49-F238E27FC236}">
                <a16:creationId xmlns:a16="http://schemas.microsoft.com/office/drawing/2014/main" id="{A6765B35-42C4-496F-8F7A-4C4736288C20}"/>
              </a:ext>
            </a:extLst>
          </p:cNvPr>
          <p:cNvPicPr>
            <a:picLocks noChangeAspect="1"/>
          </p:cNvPicPr>
          <p:nvPr/>
        </p:nvPicPr>
        <p:blipFill rotWithShape="1">
          <a:blip r:embed="rId5"/>
          <a:srcRect t="9188"/>
          <a:stretch/>
        </p:blipFill>
        <p:spPr>
          <a:xfrm>
            <a:off x="7139836" y="1768642"/>
            <a:ext cx="4647467" cy="3609471"/>
          </a:xfrm>
          <a:prstGeom prst="rect">
            <a:avLst/>
          </a:prstGeom>
        </p:spPr>
      </p:pic>
    </p:spTree>
    <p:extLst>
      <p:ext uri="{BB962C8B-B14F-4D97-AF65-F5344CB8AC3E}">
        <p14:creationId xmlns:p14="http://schemas.microsoft.com/office/powerpoint/2010/main" val="382853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8B91-F369-4D53-B412-CDCC1126911E}"/>
              </a:ext>
            </a:extLst>
          </p:cNvPr>
          <p:cNvSpPr>
            <a:spLocks noGrp="1"/>
          </p:cNvSpPr>
          <p:nvPr>
            <p:ph type="title"/>
          </p:nvPr>
        </p:nvSpPr>
        <p:spPr/>
        <p:txBody>
          <a:bodyPr/>
          <a:lstStyle/>
          <a:p>
            <a:r>
              <a:rPr lang="en-US" dirty="0"/>
              <a:t>What is lobbying?</a:t>
            </a:r>
          </a:p>
        </p:txBody>
      </p:sp>
      <p:sp>
        <p:nvSpPr>
          <p:cNvPr id="3" name="Content Placeholder 2">
            <a:extLst>
              <a:ext uri="{FF2B5EF4-FFF2-40B4-BE49-F238E27FC236}">
                <a16:creationId xmlns:a16="http://schemas.microsoft.com/office/drawing/2014/main" id="{CC456A9F-5C24-49C5-95C7-FF9B75C420A9}"/>
              </a:ext>
            </a:extLst>
          </p:cNvPr>
          <p:cNvSpPr>
            <a:spLocks noGrp="1"/>
          </p:cNvSpPr>
          <p:nvPr>
            <p:ph idx="1"/>
          </p:nvPr>
        </p:nvSpPr>
        <p:spPr/>
        <p:txBody>
          <a:bodyPr/>
          <a:lstStyle/>
          <a:p>
            <a:pPr algn="just"/>
            <a:r>
              <a:rPr lang="en-US" dirty="0">
                <a:solidFill>
                  <a:schemeClr val="tx1"/>
                </a:solidFill>
                <a:latin typeface="HelveticaNeueLT Std" panose="020B0804020202020204" pitchFamily="34" charset="0"/>
              </a:rPr>
              <a:t>Lobbying is defined as “</a:t>
            </a:r>
            <a:r>
              <a:rPr lang="en-US" b="0" i="0" dirty="0">
                <a:solidFill>
                  <a:schemeClr val="tx1"/>
                </a:solidFill>
                <a:effectLst/>
                <a:latin typeface="HelveticaNeueLT Std" panose="020B0804020202020204" pitchFamily="34" charset="0"/>
              </a:rPr>
              <a:t>the practice of promoting or opposing the introduction or enactment of legislation before the legislature or legislators” and “the practice of promoting or opposing official action of any legislator or the legislature”, 5-7-102(11)(a), MCA. </a:t>
            </a:r>
          </a:p>
          <a:p>
            <a:pPr lvl="1" algn="just"/>
            <a:r>
              <a:rPr lang="en-US" b="0" i="0" dirty="0">
                <a:solidFill>
                  <a:srgbClr val="333333"/>
                </a:solidFill>
                <a:effectLst/>
                <a:latin typeface="HelveticaNeueLT Std" panose="020B0804020202020204" pitchFamily="34" charset="0"/>
              </a:rPr>
              <a:t>Examples of lobbying would include testifying </a:t>
            </a:r>
            <a:r>
              <a:rPr lang="en-US" dirty="0">
                <a:solidFill>
                  <a:srgbClr val="333333"/>
                </a:solidFill>
                <a:latin typeface="HelveticaNeueLT Std" panose="020B0804020202020204" pitchFamily="34" charset="0"/>
              </a:rPr>
              <a:t>in support of Senate Bill 123 in a state Senate committee hearing, or speaking with individual legislators encouraging them to oppose House Bill 456.</a:t>
            </a:r>
            <a:endParaRPr lang="en-US" b="0" i="0" dirty="0">
              <a:solidFill>
                <a:srgbClr val="333333"/>
              </a:solidFill>
              <a:effectLst/>
              <a:latin typeface="HelveticaNeueLT Std" panose="020B0804020202020204" pitchFamily="34" charset="0"/>
            </a:endParaRPr>
          </a:p>
          <a:p>
            <a:pPr algn="just"/>
            <a:r>
              <a:rPr lang="en-US" b="0" i="0" dirty="0">
                <a:solidFill>
                  <a:srgbClr val="333333"/>
                </a:solidFill>
                <a:effectLst/>
                <a:latin typeface="HelveticaNeueLT Std" panose="020B0804020202020204" pitchFamily="34" charset="0"/>
              </a:rPr>
              <a:t>Lobbying does not include actions performed “by a public official, an elected local official, an elected federal official, or an elected tribal official while acting in an official governmental capacity”, </a:t>
            </a:r>
            <a:r>
              <a:rPr lang="en-US" b="0" i="0" dirty="0">
                <a:solidFill>
                  <a:srgbClr val="333333"/>
                </a:solidFill>
                <a:effectLst/>
                <a:latin typeface="HelveticaNeueLT Std" panose="020B0804020202020204" pitchFamily="34" charset="0"/>
                <a:hlinkClick r:id="rId2"/>
              </a:rPr>
              <a:t>5-7-102(11)(b), MCA</a:t>
            </a:r>
            <a:r>
              <a:rPr lang="en-US" b="0" i="0" dirty="0">
                <a:solidFill>
                  <a:srgbClr val="333333"/>
                </a:solidFill>
                <a:effectLst/>
                <a:latin typeface="HelveticaNeueLT Std" panose="020B0804020202020204" pitchFamily="34" charset="0"/>
              </a:rPr>
              <a:t>.</a:t>
            </a:r>
          </a:p>
          <a:p>
            <a:pPr algn="just"/>
            <a:endParaRPr lang="en-US" dirty="0"/>
          </a:p>
        </p:txBody>
      </p:sp>
    </p:spTree>
    <p:extLst>
      <p:ext uri="{BB962C8B-B14F-4D97-AF65-F5344CB8AC3E}">
        <p14:creationId xmlns:p14="http://schemas.microsoft.com/office/powerpoint/2010/main" val="148365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8B91-F369-4D53-B412-CDCC1126911E}"/>
              </a:ext>
            </a:extLst>
          </p:cNvPr>
          <p:cNvSpPr>
            <a:spLocks noGrp="1"/>
          </p:cNvSpPr>
          <p:nvPr>
            <p:ph type="title"/>
          </p:nvPr>
        </p:nvSpPr>
        <p:spPr/>
        <p:txBody>
          <a:bodyPr/>
          <a:lstStyle/>
          <a:p>
            <a:r>
              <a:rPr lang="en-US" dirty="0"/>
              <a:t>What is a lobbyist? </a:t>
            </a:r>
          </a:p>
        </p:txBody>
      </p:sp>
      <p:sp>
        <p:nvSpPr>
          <p:cNvPr id="3" name="Content Placeholder 2">
            <a:extLst>
              <a:ext uri="{FF2B5EF4-FFF2-40B4-BE49-F238E27FC236}">
                <a16:creationId xmlns:a16="http://schemas.microsoft.com/office/drawing/2014/main" id="{CC456A9F-5C24-49C5-95C7-FF9B75C420A9}"/>
              </a:ext>
            </a:extLst>
          </p:cNvPr>
          <p:cNvSpPr>
            <a:spLocks noGrp="1"/>
          </p:cNvSpPr>
          <p:nvPr>
            <p:ph idx="1"/>
          </p:nvPr>
        </p:nvSpPr>
        <p:spPr/>
        <p:txBody>
          <a:bodyPr/>
          <a:lstStyle/>
          <a:p>
            <a:pPr algn="just"/>
            <a:r>
              <a:rPr lang="en-US" dirty="0">
                <a:solidFill>
                  <a:srgbClr val="333333"/>
                </a:solidFill>
                <a:latin typeface="HelveticaNeueLT Std" panose="020B0804020202020204" pitchFamily="34" charset="0"/>
              </a:rPr>
              <a:t>A </a:t>
            </a:r>
            <a:r>
              <a:rPr lang="en-US" b="1" i="1" u="sng" dirty="0">
                <a:solidFill>
                  <a:srgbClr val="333333"/>
                </a:solidFill>
                <a:latin typeface="HelveticaNeueLT Std" panose="020B0804020202020204" pitchFamily="34" charset="0"/>
              </a:rPr>
              <a:t>lobbyist</a:t>
            </a:r>
            <a:r>
              <a:rPr lang="en-US" dirty="0">
                <a:solidFill>
                  <a:srgbClr val="333333"/>
                </a:solidFill>
                <a:latin typeface="HelveticaNeueLT Std" panose="020B0804020202020204" pitchFamily="34" charset="0"/>
              </a:rPr>
              <a:t> is “</a:t>
            </a:r>
            <a:r>
              <a:rPr lang="en-US" b="0" i="0" dirty="0">
                <a:solidFill>
                  <a:srgbClr val="333333"/>
                </a:solidFill>
                <a:effectLst/>
                <a:latin typeface="HelveticaNeueLT Std" panose="020B0804020202020204" pitchFamily="34" charset="0"/>
              </a:rPr>
              <a:t>a person who engages in the practice of lobbying”, </a:t>
            </a:r>
            <a:r>
              <a:rPr lang="en-US" b="0" i="0" dirty="0">
                <a:solidFill>
                  <a:srgbClr val="333333"/>
                </a:solidFill>
                <a:effectLst/>
                <a:latin typeface="HelveticaNeueLT Std" panose="020B0804020202020204" pitchFamily="34" charset="0"/>
                <a:hlinkClick r:id="rId2"/>
              </a:rPr>
              <a:t>5-7-102(12)(a), MCA</a:t>
            </a:r>
            <a:r>
              <a:rPr lang="en-US" b="0" i="0" dirty="0">
                <a:solidFill>
                  <a:srgbClr val="333333"/>
                </a:solidFill>
                <a:effectLst/>
                <a:latin typeface="HelveticaNeueLT Std" panose="020B0804020202020204" pitchFamily="34" charset="0"/>
              </a:rPr>
              <a:t>.</a:t>
            </a:r>
          </a:p>
          <a:p>
            <a:pPr algn="just"/>
            <a:r>
              <a:rPr lang="en-US" dirty="0">
                <a:solidFill>
                  <a:srgbClr val="333333"/>
                </a:solidFill>
                <a:latin typeface="HelveticaNeueLT Std" panose="020B0804020202020204" pitchFamily="34" charset="0"/>
              </a:rPr>
              <a:t>Any lobbyist paid $3,000.00 or more to lobby must register with COPP by filing form L-1, the lobbyist license application</a:t>
            </a:r>
            <a:r>
              <a:rPr lang="en-US" b="0" i="0" dirty="0">
                <a:solidFill>
                  <a:srgbClr val="333333"/>
                </a:solidFill>
                <a:effectLst/>
                <a:latin typeface="HelveticaNeueLT Std" panose="020B0804020202020204" pitchFamily="34" charset="0"/>
              </a:rPr>
              <a:t> </a:t>
            </a:r>
          </a:p>
          <a:p>
            <a:pPr algn="just"/>
            <a:endParaRPr lang="en-US" dirty="0"/>
          </a:p>
        </p:txBody>
      </p:sp>
    </p:spTree>
    <p:extLst>
      <p:ext uri="{BB962C8B-B14F-4D97-AF65-F5344CB8AC3E}">
        <p14:creationId xmlns:p14="http://schemas.microsoft.com/office/powerpoint/2010/main" val="3651926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3C9A-C4A8-4D78-B739-C916DD78629B}"/>
              </a:ext>
            </a:extLst>
          </p:cNvPr>
          <p:cNvSpPr>
            <a:spLocks noGrp="1"/>
          </p:cNvSpPr>
          <p:nvPr>
            <p:ph type="title"/>
          </p:nvPr>
        </p:nvSpPr>
        <p:spPr/>
        <p:txBody>
          <a:bodyPr/>
          <a:lstStyle/>
          <a:p>
            <a:r>
              <a:rPr lang="en-US" dirty="0"/>
              <a:t>Do I need to register as a lobbyist?</a:t>
            </a:r>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9" name="Ink 8">
                <a:extLst>
                  <a:ext uri="{FF2B5EF4-FFF2-40B4-BE49-F238E27FC236}">
                    <a16:creationId xmlns:a16="http://schemas.microsoft.com/office/drawing/2014/main" id="{B7EAB023-2676-4149-9EA0-FDC75012BF6A}"/>
                  </a:ext>
                </a:extLst>
              </p14:cNvPr>
              <p14:cNvContentPartPr/>
              <p14:nvPr/>
            </p14:nvContentPartPr>
            <p14:xfrm>
              <a:off x="1904080" y="3716009"/>
              <a:ext cx="360" cy="360"/>
            </p14:xfrm>
          </p:contentPart>
        </mc:Choice>
        <mc:Fallback xmlns="">
          <p:pic>
            <p:nvPicPr>
              <p:cNvPr id="9" name="Ink 8">
                <a:extLst>
                  <a:ext uri="{FF2B5EF4-FFF2-40B4-BE49-F238E27FC236}">
                    <a16:creationId xmlns:a16="http://schemas.microsoft.com/office/drawing/2014/main" id="{B7EAB023-2676-4149-9EA0-FDC75012BF6A}"/>
                  </a:ext>
                </a:extLst>
              </p:cNvPr>
              <p:cNvPicPr/>
              <p:nvPr/>
            </p:nvPicPr>
            <p:blipFill>
              <a:blip r:embed="rId3"/>
              <a:stretch>
                <a:fillRect/>
              </a:stretch>
            </p:blipFill>
            <p:spPr>
              <a:xfrm>
                <a:off x="1886080" y="3608009"/>
                <a:ext cx="36000" cy="216000"/>
              </a:xfrm>
              <a:prstGeom prst="rect">
                <a:avLst/>
              </a:prstGeom>
            </p:spPr>
          </p:pic>
        </mc:Fallback>
      </mc:AlternateContent>
      <p:graphicFrame>
        <p:nvGraphicFramePr>
          <p:cNvPr id="22" name="Diagram 21">
            <a:extLst>
              <a:ext uri="{FF2B5EF4-FFF2-40B4-BE49-F238E27FC236}">
                <a16:creationId xmlns:a16="http://schemas.microsoft.com/office/drawing/2014/main" id="{E625819E-D747-46EA-8E83-40FE6904B954}"/>
              </a:ext>
            </a:extLst>
          </p:cNvPr>
          <p:cNvGraphicFramePr/>
          <p:nvPr>
            <p:extLst>
              <p:ext uri="{D42A27DB-BD31-4B8C-83A1-F6EECF244321}">
                <p14:modId xmlns:p14="http://schemas.microsoft.com/office/powerpoint/2010/main" val="3885193575"/>
              </p:ext>
            </p:extLst>
          </p:nvPr>
        </p:nvGraphicFramePr>
        <p:xfrm>
          <a:off x="1004019" y="2263806"/>
          <a:ext cx="10581339" cy="40193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98887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8B91-F369-4D53-B412-CDCC1126911E}"/>
              </a:ext>
            </a:extLst>
          </p:cNvPr>
          <p:cNvSpPr>
            <a:spLocks noGrp="1"/>
          </p:cNvSpPr>
          <p:nvPr>
            <p:ph type="title"/>
          </p:nvPr>
        </p:nvSpPr>
        <p:spPr/>
        <p:txBody>
          <a:bodyPr/>
          <a:lstStyle/>
          <a:p>
            <a:r>
              <a:rPr lang="en-US" dirty="0"/>
              <a:t>What is a principal? </a:t>
            </a:r>
          </a:p>
        </p:txBody>
      </p:sp>
      <p:sp>
        <p:nvSpPr>
          <p:cNvPr id="3" name="Content Placeholder 2">
            <a:extLst>
              <a:ext uri="{FF2B5EF4-FFF2-40B4-BE49-F238E27FC236}">
                <a16:creationId xmlns:a16="http://schemas.microsoft.com/office/drawing/2014/main" id="{CC456A9F-5C24-49C5-95C7-FF9B75C420A9}"/>
              </a:ext>
            </a:extLst>
          </p:cNvPr>
          <p:cNvSpPr>
            <a:spLocks noGrp="1"/>
          </p:cNvSpPr>
          <p:nvPr>
            <p:ph idx="1"/>
          </p:nvPr>
        </p:nvSpPr>
        <p:spPr/>
        <p:txBody>
          <a:bodyPr/>
          <a:lstStyle/>
          <a:p>
            <a:r>
              <a:rPr lang="en-US" sz="2000" b="0" i="0" dirty="0">
                <a:solidFill>
                  <a:srgbClr val="333333"/>
                </a:solidFill>
                <a:effectLst/>
                <a:latin typeface="HelveticaNeueLT Std" panose="020B0804020202020204" pitchFamily="34" charset="0"/>
              </a:rPr>
              <a:t>A </a:t>
            </a:r>
            <a:r>
              <a:rPr lang="en-US" sz="2000" b="1" i="1" u="sng" dirty="0">
                <a:solidFill>
                  <a:srgbClr val="333333"/>
                </a:solidFill>
                <a:effectLst/>
                <a:latin typeface="HelveticaNeueLT Std" panose="020B0804020202020204" pitchFamily="34" charset="0"/>
              </a:rPr>
              <a:t>principal</a:t>
            </a:r>
            <a:r>
              <a:rPr lang="en-US" sz="2000" b="0" i="0" dirty="0">
                <a:solidFill>
                  <a:srgbClr val="333333"/>
                </a:solidFill>
                <a:effectLst/>
                <a:latin typeface="HelveticaNeueLT Std" panose="020B0804020202020204" pitchFamily="34" charset="0"/>
              </a:rPr>
              <a:t> is a person or entity who employs a lobbyist</a:t>
            </a:r>
            <a:r>
              <a:rPr lang="en-US" dirty="0">
                <a:solidFill>
                  <a:srgbClr val="333333"/>
                </a:solidFill>
                <a:latin typeface="HelveticaNeueLT Std" panose="020B0804020202020204" pitchFamily="34" charset="0"/>
              </a:rPr>
              <a:t>, </a:t>
            </a:r>
            <a:r>
              <a:rPr lang="en-US" sz="2000" b="0" i="0" dirty="0">
                <a:solidFill>
                  <a:srgbClr val="333333"/>
                </a:solidFill>
                <a:effectLst/>
                <a:latin typeface="HelveticaNeueLT Std" panose="020B0804020202020204" pitchFamily="34" charset="0"/>
                <a:hlinkClick r:id="rId2"/>
              </a:rPr>
              <a:t>5-7-102(15), MCA</a:t>
            </a:r>
            <a:endParaRPr lang="en-US" sz="2000" b="0" i="0" dirty="0">
              <a:solidFill>
                <a:srgbClr val="333333"/>
              </a:solidFill>
              <a:effectLst/>
              <a:latin typeface="HelveticaNeueLT Std" panose="020B0804020202020204" pitchFamily="34" charset="0"/>
            </a:endParaRPr>
          </a:p>
          <a:p>
            <a:r>
              <a:rPr lang="en-US" sz="2000" dirty="0">
                <a:solidFill>
                  <a:schemeClr val="tx1"/>
                </a:solidFill>
                <a:latin typeface="HelveticaNeueLT Std" panose="020B0804020202020204" pitchFamily="34" charset="0"/>
              </a:rPr>
              <a:t>This includes businesses, associations, government agencies and others who pay lobbyists to work on their behalf</a:t>
            </a:r>
          </a:p>
          <a:p>
            <a:r>
              <a:rPr lang="en-US" sz="2000" dirty="0">
                <a:solidFill>
                  <a:schemeClr val="tx1"/>
                </a:solidFill>
                <a:latin typeface="HelveticaNeueLT Std" panose="020B0804020202020204" pitchFamily="34" charset="0"/>
              </a:rPr>
              <a:t>Any principal who </a:t>
            </a:r>
            <a:r>
              <a:rPr lang="en-US" dirty="0">
                <a:solidFill>
                  <a:schemeClr val="tx1"/>
                </a:solidFill>
                <a:latin typeface="HelveticaNeueLT Std" panose="020B0804020202020204" pitchFamily="34" charset="0"/>
              </a:rPr>
              <a:t>pays </a:t>
            </a:r>
            <a:r>
              <a:rPr lang="en-US" b="1" dirty="0">
                <a:solidFill>
                  <a:schemeClr val="tx1"/>
                </a:solidFill>
                <a:latin typeface="HelveticaNeueLT Std" panose="020B0804020202020204" pitchFamily="34" charset="0"/>
              </a:rPr>
              <a:t>$3,000.00 </a:t>
            </a:r>
            <a:r>
              <a:rPr lang="en-US" sz="2000" dirty="0">
                <a:solidFill>
                  <a:schemeClr val="tx1"/>
                </a:solidFill>
                <a:latin typeface="HelveticaNeueLT Std" panose="020B0804020202020204" pitchFamily="34" charset="0"/>
              </a:rPr>
              <a:t>or more for lobbying must </a:t>
            </a:r>
            <a:r>
              <a:rPr lang="en-US" dirty="0">
                <a:solidFill>
                  <a:schemeClr val="tx1"/>
                </a:solidFill>
                <a:latin typeface="HelveticaNeueLT Std" panose="020B0804020202020204" pitchFamily="34" charset="0"/>
              </a:rPr>
              <a:t>register</a:t>
            </a:r>
            <a:r>
              <a:rPr lang="en-US" sz="2000" dirty="0">
                <a:solidFill>
                  <a:schemeClr val="tx1"/>
                </a:solidFill>
                <a:latin typeface="HelveticaNeueLT Std" panose="020B0804020202020204" pitchFamily="34" charset="0"/>
              </a:rPr>
              <a:t> with COPP by filing form L-2 (the Principal Authorization Statement) or L-3 (the Principal Registration Application)</a:t>
            </a:r>
          </a:p>
          <a:p>
            <a:pPr algn="just"/>
            <a:endParaRPr lang="en-US" dirty="0"/>
          </a:p>
        </p:txBody>
      </p:sp>
    </p:spTree>
    <p:extLst>
      <p:ext uri="{BB962C8B-B14F-4D97-AF65-F5344CB8AC3E}">
        <p14:creationId xmlns:p14="http://schemas.microsoft.com/office/powerpoint/2010/main" val="2828739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3C9A-C4A8-4D78-B739-C916DD78629B}"/>
              </a:ext>
            </a:extLst>
          </p:cNvPr>
          <p:cNvSpPr>
            <a:spLocks noGrp="1"/>
          </p:cNvSpPr>
          <p:nvPr>
            <p:ph type="title"/>
          </p:nvPr>
        </p:nvSpPr>
        <p:spPr/>
        <p:txBody>
          <a:bodyPr/>
          <a:lstStyle/>
          <a:p>
            <a:r>
              <a:rPr lang="en-US" dirty="0"/>
              <a:t>Do I need to register with </a:t>
            </a:r>
            <a:r>
              <a:rPr lang="en-US" dirty="0" err="1"/>
              <a:t>copp</a:t>
            </a:r>
            <a:r>
              <a:rPr lang="en-US" dirty="0"/>
              <a:t> as a Principal?</a:t>
            </a:r>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9" name="Ink 8">
                <a:extLst>
                  <a:ext uri="{FF2B5EF4-FFF2-40B4-BE49-F238E27FC236}">
                    <a16:creationId xmlns:a16="http://schemas.microsoft.com/office/drawing/2014/main" id="{B7EAB023-2676-4149-9EA0-FDC75012BF6A}"/>
                  </a:ext>
                </a:extLst>
              </p14:cNvPr>
              <p14:cNvContentPartPr/>
              <p14:nvPr/>
            </p14:nvContentPartPr>
            <p14:xfrm>
              <a:off x="1904080" y="3716009"/>
              <a:ext cx="360" cy="360"/>
            </p14:xfrm>
          </p:contentPart>
        </mc:Choice>
        <mc:Fallback xmlns="">
          <p:pic>
            <p:nvPicPr>
              <p:cNvPr id="9" name="Ink 8">
                <a:extLst>
                  <a:ext uri="{FF2B5EF4-FFF2-40B4-BE49-F238E27FC236}">
                    <a16:creationId xmlns:a16="http://schemas.microsoft.com/office/drawing/2014/main" id="{B7EAB023-2676-4149-9EA0-FDC75012BF6A}"/>
                  </a:ext>
                </a:extLst>
              </p:cNvPr>
              <p:cNvPicPr/>
              <p:nvPr/>
            </p:nvPicPr>
            <p:blipFill>
              <a:blip r:embed="rId3"/>
              <a:stretch>
                <a:fillRect/>
              </a:stretch>
            </p:blipFill>
            <p:spPr>
              <a:xfrm>
                <a:off x="1886440" y="3608009"/>
                <a:ext cx="36000" cy="216000"/>
              </a:xfrm>
              <a:prstGeom prst="rect">
                <a:avLst/>
              </a:prstGeom>
            </p:spPr>
          </p:pic>
        </mc:Fallback>
      </mc:AlternateContent>
      <p:graphicFrame>
        <p:nvGraphicFramePr>
          <p:cNvPr id="22" name="Diagram 21">
            <a:extLst>
              <a:ext uri="{FF2B5EF4-FFF2-40B4-BE49-F238E27FC236}">
                <a16:creationId xmlns:a16="http://schemas.microsoft.com/office/drawing/2014/main" id="{E625819E-D747-46EA-8E83-40FE6904B954}"/>
              </a:ext>
            </a:extLst>
          </p:cNvPr>
          <p:cNvGraphicFramePr/>
          <p:nvPr>
            <p:extLst>
              <p:ext uri="{D42A27DB-BD31-4B8C-83A1-F6EECF244321}">
                <p14:modId xmlns:p14="http://schemas.microsoft.com/office/powerpoint/2010/main" val="503065706"/>
              </p:ext>
            </p:extLst>
          </p:nvPr>
        </p:nvGraphicFramePr>
        <p:xfrm>
          <a:off x="1004019" y="2263806"/>
          <a:ext cx="10581339" cy="40193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50793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41620-09E1-4FE7-BF45-FEB784E5C20C}"/>
              </a:ext>
            </a:extLst>
          </p:cNvPr>
          <p:cNvSpPr>
            <a:spLocks noGrp="1"/>
          </p:cNvSpPr>
          <p:nvPr>
            <p:ph type="title"/>
          </p:nvPr>
        </p:nvSpPr>
        <p:spPr/>
        <p:txBody>
          <a:bodyPr/>
          <a:lstStyle/>
          <a:p>
            <a:r>
              <a:rPr lang="en-US" dirty="0"/>
              <a:t>How do I Decide what form I need to register as a principal?</a:t>
            </a:r>
          </a:p>
        </p:txBody>
      </p:sp>
      <p:sp>
        <p:nvSpPr>
          <p:cNvPr id="3" name="Content Placeholder 2">
            <a:extLst>
              <a:ext uri="{FF2B5EF4-FFF2-40B4-BE49-F238E27FC236}">
                <a16:creationId xmlns:a16="http://schemas.microsoft.com/office/drawing/2014/main" id="{A5217277-C2BF-462F-8224-07C3C9E4BD78}"/>
              </a:ext>
            </a:extLst>
          </p:cNvPr>
          <p:cNvSpPr>
            <a:spLocks noGrp="1"/>
          </p:cNvSpPr>
          <p:nvPr>
            <p:ph idx="1"/>
          </p:nvPr>
        </p:nvSpPr>
        <p:spPr>
          <a:xfrm>
            <a:off x="1165010" y="1873992"/>
            <a:ext cx="10589025" cy="758665"/>
          </a:xfrm>
        </p:spPr>
        <p:txBody>
          <a:bodyPr>
            <a:normAutofit fontScale="92500"/>
          </a:bodyPr>
          <a:lstStyle/>
          <a:p>
            <a:pPr marL="0" indent="0">
              <a:buNone/>
            </a:pPr>
            <a:r>
              <a:rPr lang="en-US" sz="2800" b="1" dirty="0">
                <a:solidFill>
                  <a:srgbClr val="0070C0"/>
                </a:solidFill>
              </a:rPr>
              <a:t>To decide what Principal Authorization Statement to fill out, ask:</a:t>
            </a:r>
          </a:p>
        </p:txBody>
      </p:sp>
      <p:sp>
        <p:nvSpPr>
          <p:cNvPr id="8" name="Rectangle 7">
            <a:extLst>
              <a:ext uri="{FF2B5EF4-FFF2-40B4-BE49-F238E27FC236}">
                <a16:creationId xmlns:a16="http://schemas.microsoft.com/office/drawing/2014/main" id="{8D5366D6-FF04-4129-B490-1929D3BF6E72}"/>
              </a:ext>
            </a:extLst>
          </p:cNvPr>
          <p:cNvSpPr/>
          <p:nvPr/>
        </p:nvSpPr>
        <p:spPr>
          <a:xfrm>
            <a:off x="1461500" y="2989732"/>
            <a:ext cx="3750937" cy="1754326"/>
          </a:xfrm>
          <a:prstGeom prst="rect">
            <a:avLst/>
          </a:prstGeom>
        </p:spPr>
        <p:txBody>
          <a:bodyPr wrap="square">
            <a:spAutoFit/>
          </a:bodyPr>
          <a:lstStyle/>
          <a:p>
            <a:r>
              <a:rPr lang="en-US" dirty="0"/>
              <a:t>Have you paid or intend to pay </a:t>
            </a:r>
            <a:r>
              <a:rPr lang="en-US" b="1" dirty="0"/>
              <a:t>more than $3,000.00</a:t>
            </a:r>
            <a:r>
              <a:rPr lang="en-US" dirty="0"/>
              <a:t> to an individual lobbyist to lobby on your behalf? If so, you would file a Principal Authorization Statement, form L-2</a:t>
            </a:r>
          </a:p>
          <a:p>
            <a:endParaRPr lang="en-US" dirty="0"/>
          </a:p>
        </p:txBody>
      </p:sp>
      <p:sp>
        <p:nvSpPr>
          <p:cNvPr id="9" name="Rectangle 8">
            <a:extLst>
              <a:ext uri="{FF2B5EF4-FFF2-40B4-BE49-F238E27FC236}">
                <a16:creationId xmlns:a16="http://schemas.microsoft.com/office/drawing/2014/main" id="{5E42AF0A-DE1F-4942-BFB4-8676C4870872}"/>
              </a:ext>
            </a:extLst>
          </p:cNvPr>
          <p:cNvSpPr/>
          <p:nvPr/>
        </p:nvSpPr>
        <p:spPr>
          <a:xfrm>
            <a:off x="6548887" y="2989732"/>
            <a:ext cx="4181613" cy="1754326"/>
          </a:xfrm>
          <a:prstGeom prst="rect">
            <a:avLst/>
          </a:prstGeom>
        </p:spPr>
        <p:txBody>
          <a:bodyPr wrap="square">
            <a:spAutoFit/>
          </a:bodyPr>
          <a:lstStyle/>
          <a:p>
            <a:r>
              <a:rPr lang="en-US" dirty="0"/>
              <a:t>Have you paid or intend to pay more than $3,000.00 to lobbyists to lobby on your behalf, but no individual will individually be paid that amount? If so, you would file a Principal Registration Application, form L-3. </a:t>
            </a:r>
          </a:p>
          <a:p>
            <a:endParaRPr lang="en-US" dirty="0"/>
          </a:p>
        </p:txBody>
      </p:sp>
      <p:pic>
        <p:nvPicPr>
          <p:cNvPr id="11" name="Graphic 10" descr="Man">
            <a:extLst>
              <a:ext uri="{FF2B5EF4-FFF2-40B4-BE49-F238E27FC236}">
                <a16:creationId xmlns:a16="http://schemas.microsoft.com/office/drawing/2014/main" id="{18E8A3CC-CE4B-461D-9274-094C6BC565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92671" y="4556238"/>
            <a:ext cx="1919377" cy="1919377"/>
          </a:xfrm>
          <a:prstGeom prst="rect">
            <a:avLst/>
          </a:prstGeom>
        </p:spPr>
      </p:pic>
      <p:pic>
        <p:nvPicPr>
          <p:cNvPr id="13" name="Graphic 12" descr="Team">
            <a:extLst>
              <a:ext uri="{FF2B5EF4-FFF2-40B4-BE49-F238E27FC236}">
                <a16:creationId xmlns:a16="http://schemas.microsoft.com/office/drawing/2014/main" id="{10BF111D-5DC1-4E58-AA48-4D96BDF556E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824884" y="4527381"/>
            <a:ext cx="2074652" cy="2074652"/>
          </a:xfrm>
          <a:prstGeom prst="rect">
            <a:avLst/>
          </a:prstGeom>
        </p:spPr>
      </p:pic>
    </p:spTree>
    <p:extLst>
      <p:ext uri="{BB962C8B-B14F-4D97-AF65-F5344CB8AC3E}">
        <p14:creationId xmlns:p14="http://schemas.microsoft.com/office/powerpoint/2010/main" val="1015363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765F2-1266-4D18-BEC3-04BE96625411}"/>
              </a:ext>
            </a:extLst>
          </p:cNvPr>
          <p:cNvSpPr>
            <a:spLocks noGrp="1"/>
          </p:cNvSpPr>
          <p:nvPr>
            <p:ph type="title"/>
          </p:nvPr>
        </p:nvSpPr>
        <p:spPr>
          <a:xfrm>
            <a:off x="1251678" y="382385"/>
            <a:ext cx="10178322" cy="1492132"/>
          </a:xfrm>
        </p:spPr>
        <p:txBody>
          <a:bodyPr anchor="ctr">
            <a:normAutofit/>
          </a:bodyPr>
          <a:lstStyle/>
          <a:p>
            <a:r>
              <a:rPr lang="en-US" dirty="0"/>
              <a:t>How do I register with </a:t>
            </a:r>
            <a:r>
              <a:rPr lang="en-US" dirty="0" err="1"/>
              <a:t>copp</a:t>
            </a:r>
            <a:r>
              <a:rPr lang="en-US" dirty="0"/>
              <a:t>?</a:t>
            </a:r>
          </a:p>
        </p:txBody>
      </p:sp>
      <p:graphicFrame>
        <p:nvGraphicFramePr>
          <p:cNvPr id="9" name="Diagram 8">
            <a:extLst>
              <a:ext uri="{FF2B5EF4-FFF2-40B4-BE49-F238E27FC236}">
                <a16:creationId xmlns:a16="http://schemas.microsoft.com/office/drawing/2014/main" id="{15328ADC-DFC1-4588-8EAB-97F7E865C5AF}"/>
              </a:ext>
            </a:extLst>
          </p:cNvPr>
          <p:cNvGraphicFramePr/>
          <p:nvPr>
            <p:extLst>
              <p:ext uri="{D42A27DB-BD31-4B8C-83A1-F6EECF244321}">
                <p14:modId xmlns:p14="http://schemas.microsoft.com/office/powerpoint/2010/main" val="3299446758"/>
              </p:ext>
            </p:extLst>
          </p:nvPr>
        </p:nvGraphicFramePr>
        <p:xfrm>
          <a:off x="1251677" y="1874517"/>
          <a:ext cx="10324805" cy="47571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1957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41620-09E1-4FE7-BF45-FEB784E5C20C}"/>
              </a:ext>
            </a:extLst>
          </p:cNvPr>
          <p:cNvSpPr>
            <a:spLocks noGrp="1"/>
          </p:cNvSpPr>
          <p:nvPr>
            <p:ph type="title"/>
          </p:nvPr>
        </p:nvSpPr>
        <p:spPr/>
        <p:txBody>
          <a:bodyPr/>
          <a:lstStyle/>
          <a:p>
            <a:r>
              <a:rPr lang="en-US" dirty="0"/>
              <a:t>Quick lobbying form review</a:t>
            </a:r>
          </a:p>
        </p:txBody>
      </p:sp>
      <p:sp>
        <p:nvSpPr>
          <p:cNvPr id="3" name="Content Placeholder 2">
            <a:extLst>
              <a:ext uri="{FF2B5EF4-FFF2-40B4-BE49-F238E27FC236}">
                <a16:creationId xmlns:a16="http://schemas.microsoft.com/office/drawing/2014/main" id="{A5217277-C2BF-462F-8224-07C3C9E4BD78}"/>
              </a:ext>
            </a:extLst>
          </p:cNvPr>
          <p:cNvSpPr>
            <a:spLocks noGrp="1"/>
          </p:cNvSpPr>
          <p:nvPr>
            <p:ph idx="1"/>
          </p:nvPr>
        </p:nvSpPr>
        <p:spPr>
          <a:xfrm>
            <a:off x="1152980" y="1349449"/>
            <a:ext cx="6579302" cy="4896774"/>
          </a:xfrm>
        </p:spPr>
        <p:txBody>
          <a:bodyPr>
            <a:normAutofit fontScale="85000" lnSpcReduction="10000"/>
          </a:bodyPr>
          <a:lstStyle/>
          <a:p>
            <a:r>
              <a:rPr lang="en-US" sz="3500" dirty="0">
                <a:solidFill>
                  <a:srgbClr val="0070C0"/>
                </a:solidFill>
                <a:latin typeface="+mj-lt"/>
              </a:rPr>
              <a:t>L1: Lobbyist License Application</a:t>
            </a:r>
          </a:p>
          <a:p>
            <a:pPr lvl="1"/>
            <a:r>
              <a:rPr lang="en-US" sz="3100" dirty="0">
                <a:solidFill>
                  <a:srgbClr val="0070C0"/>
                </a:solidFill>
                <a:latin typeface="+mj-lt"/>
              </a:rPr>
              <a:t>Filed by the lobbyist if paid $3,000.00 or more to lobby</a:t>
            </a:r>
          </a:p>
          <a:p>
            <a:r>
              <a:rPr lang="en-US" sz="4000" dirty="0">
                <a:solidFill>
                  <a:srgbClr val="0070C0"/>
                </a:solidFill>
                <a:latin typeface="+mj-lt"/>
              </a:rPr>
              <a:t>L2</a:t>
            </a:r>
            <a:r>
              <a:rPr lang="en-US" sz="3200" dirty="0">
                <a:solidFill>
                  <a:srgbClr val="0070C0"/>
                </a:solidFill>
                <a:latin typeface="+mj-lt"/>
              </a:rPr>
              <a:t>: Principal Authorization Statement</a:t>
            </a:r>
          </a:p>
          <a:p>
            <a:pPr lvl="1"/>
            <a:r>
              <a:rPr lang="en-US" sz="3000" dirty="0">
                <a:solidFill>
                  <a:srgbClr val="0070C0"/>
                </a:solidFill>
                <a:latin typeface="+mj-lt"/>
              </a:rPr>
              <a:t>Filed by the principal if providing payment of $3,000.00 or more to a single lobbyist</a:t>
            </a:r>
          </a:p>
          <a:p>
            <a:r>
              <a:rPr lang="en-US" sz="4000" dirty="0">
                <a:solidFill>
                  <a:srgbClr val="0070C0"/>
                </a:solidFill>
                <a:latin typeface="+mj-lt"/>
              </a:rPr>
              <a:t>L3</a:t>
            </a:r>
            <a:r>
              <a:rPr lang="en-US" sz="3200" dirty="0">
                <a:solidFill>
                  <a:srgbClr val="0070C0"/>
                </a:solidFill>
                <a:latin typeface="+mj-lt"/>
              </a:rPr>
              <a:t>: Principal Registration Application</a:t>
            </a:r>
          </a:p>
          <a:p>
            <a:pPr lvl="1"/>
            <a:r>
              <a:rPr lang="en-US" sz="3000" dirty="0">
                <a:solidFill>
                  <a:srgbClr val="0070C0"/>
                </a:solidFill>
                <a:latin typeface="+mj-lt"/>
              </a:rPr>
              <a:t>Filed by the principal if payment/s made to lobbyist/s total $3,000.00 or more, but no individual lobbyist is paid that amount</a:t>
            </a:r>
          </a:p>
        </p:txBody>
      </p:sp>
      <p:sp>
        <p:nvSpPr>
          <p:cNvPr id="5" name="Rectangle 4">
            <a:extLst>
              <a:ext uri="{FF2B5EF4-FFF2-40B4-BE49-F238E27FC236}">
                <a16:creationId xmlns:a16="http://schemas.microsoft.com/office/drawing/2014/main" id="{F6ADDE86-AFC3-4903-9549-8F7FCC6BE842}"/>
              </a:ext>
            </a:extLst>
          </p:cNvPr>
          <p:cNvSpPr/>
          <p:nvPr/>
        </p:nvSpPr>
        <p:spPr>
          <a:xfrm>
            <a:off x="1260891" y="2282932"/>
            <a:ext cx="184731" cy="523220"/>
          </a:xfrm>
          <a:prstGeom prst="rect">
            <a:avLst/>
          </a:prstGeom>
        </p:spPr>
        <p:txBody>
          <a:bodyPr wrap="none">
            <a:spAutoFit/>
          </a:bodyPr>
          <a:lstStyle/>
          <a:p>
            <a:endParaRPr lang="en-US" sz="2800" b="1" dirty="0"/>
          </a:p>
        </p:txBody>
      </p:sp>
    </p:spTree>
    <p:extLst>
      <p:ext uri="{BB962C8B-B14F-4D97-AF65-F5344CB8AC3E}">
        <p14:creationId xmlns:p14="http://schemas.microsoft.com/office/powerpoint/2010/main" val="1512145947"/>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TotalTime>
  <Words>1199</Words>
  <Application>Microsoft Office PowerPoint</Application>
  <PresentationFormat>Widescreen</PresentationFormat>
  <Paragraphs>74</Paragraphs>
  <Slides>13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Bookman Old Style</vt:lpstr>
      <vt:lpstr>Calibri</vt:lpstr>
      <vt:lpstr>Gill Sans MT</vt:lpstr>
      <vt:lpstr>HelveticaNeueLT Std</vt:lpstr>
      <vt:lpstr>Impact</vt:lpstr>
      <vt:lpstr>Badge</vt:lpstr>
      <vt:lpstr>Lobbying and Montana’s 2025 legislative session</vt:lpstr>
      <vt:lpstr>What is lobbying?</vt:lpstr>
      <vt:lpstr>What is a lobbyist? </vt:lpstr>
      <vt:lpstr>Do I need to register as a lobbyist?</vt:lpstr>
      <vt:lpstr>What is a principal? </vt:lpstr>
      <vt:lpstr>Do I need to register with copp as a Principal?</vt:lpstr>
      <vt:lpstr>How do I Decide what form I need to register as a principal?</vt:lpstr>
      <vt:lpstr>How do I register with copp?</vt:lpstr>
      <vt:lpstr>Quick lobbying form review</vt:lpstr>
      <vt:lpstr>Principals to file finance reports with Copp!</vt:lpstr>
      <vt:lpstr>Principals to file finance reports with Copp!</vt:lpstr>
      <vt:lpstr>Principals to file finance reports with Copp!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Lobbying 101 for 2019</dc:title>
  <dc:creator>Beall, Katie</dc:creator>
  <cp:lastModifiedBy>Cook, Scott</cp:lastModifiedBy>
  <cp:revision>32</cp:revision>
  <dcterms:created xsi:type="dcterms:W3CDTF">2018-12-11T22:49:14Z</dcterms:created>
  <dcterms:modified xsi:type="dcterms:W3CDTF">2024-11-19T20:41:48Z</dcterms:modified>
</cp:coreProperties>
</file>